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41" r:id="rId4"/>
  </p:sldMasterIdLst>
  <p:notesMasterIdLst>
    <p:notesMasterId r:id="rId25"/>
  </p:notesMasterIdLst>
  <p:sldIdLst>
    <p:sldId id="261" r:id="rId5"/>
    <p:sldId id="257" r:id="rId6"/>
    <p:sldId id="266" r:id="rId7"/>
    <p:sldId id="259" r:id="rId8"/>
    <p:sldId id="272" r:id="rId9"/>
    <p:sldId id="270" r:id="rId10"/>
    <p:sldId id="271" r:id="rId11"/>
    <p:sldId id="274" r:id="rId12"/>
    <p:sldId id="273" r:id="rId13"/>
    <p:sldId id="276" r:id="rId14"/>
    <p:sldId id="277" r:id="rId15"/>
    <p:sldId id="278" r:id="rId16"/>
    <p:sldId id="279" r:id="rId17"/>
    <p:sldId id="280" r:id="rId18"/>
    <p:sldId id="258" r:id="rId19"/>
    <p:sldId id="281" r:id="rId20"/>
    <p:sldId id="263" r:id="rId21"/>
    <p:sldId id="282" r:id="rId22"/>
    <p:sldId id="283" r:id="rId23"/>
    <p:sldId id="260" r:id="rId24"/>
  </p:sldIdLst>
  <p:sldSz cx="12192000" cy="6858000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8322FA-95E2-9627-E32A-33571AEA9387}" name="Andrea Dutto (MSC Technology Italia)" initials="AD(TI" userId="S::andrea.dutto@msc.com::9b070cf8-2a6b-4582-a6a8-662ba90520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D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7224B-74EE-47BD-8D55-147B97C06F8B}" v="4" dt="2022-06-10T10:14:05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48100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C53A-3962-8E44-85BB-F01256AF016F}" type="datetimeFigureOut">
              <a:rPr lang="it-IT" smtClean="0"/>
              <a:t>10/06/2022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48100" y="9409113"/>
            <a:ext cx="29448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B9675E-8495-BA49-AD02-868A4BFE1CA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046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>
              <a:effectLst/>
              <a:latin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>
                <a:effectLst/>
                <a:latin typeface="Segoe UI" panose="020B0502040204020203" pitchFamily="34" charset="0"/>
              </a:rPr>
              <a:t>Specificare il lavoro dell'excenge con piu code, quindi duplica il messagge uno per coda</a:t>
            </a:r>
            <a:br>
              <a:rPr lang="it-IT" sz="1800">
                <a:effectLst/>
                <a:latin typeface="Segoe UI" panose="020B0502040204020203" pitchFamily="34" charset="0"/>
              </a:rPr>
            </a:br>
            <a:r>
              <a:rPr lang="it-IT" sz="1800">
                <a:effectLst/>
                <a:latin typeface="Segoe UI" panose="020B0502040204020203" pitchFamily="34" charset="0"/>
              </a:rPr>
              <a:t>Una coda con piu sottoscrittori dove il messaggio non è duplicato ma I sottoscrittori vanno in competition e uno soltanto elaborerà il messaggio</a:t>
            </a:r>
            <a:endParaRPr lang="it-IT" sz="1800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9675E-8495-BA49-AD02-868A4BFE1CA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724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9675E-8495-BA49-AD02-868A4BFE1CA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254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9675E-8495-BA49-AD02-868A4BFE1CA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194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9675E-8495-BA49-AD02-868A4BFE1CAD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7713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9675E-8495-BA49-AD02-868A4BFE1CAD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0338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B9675E-8495-BA49-AD02-868A4BFE1CAD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936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3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8758" y="4673600"/>
            <a:ext cx="7257142" cy="1471141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578758" y="6138909"/>
            <a:ext cx="7257142" cy="299991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661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83" y="1439999"/>
            <a:ext cx="5400000" cy="4680000"/>
          </a:xfrm>
        </p:spPr>
        <p:txBody>
          <a:bodyPr>
            <a:normAutofit/>
          </a:bodyPr>
          <a:lstStyle>
            <a:lvl1pPr marL="180975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lang="fr-CH" dirty="0" smtClean="0"/>
            </a:lvl1pPr>
            <a:lvl2pPr marL="534988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itchFamily="34" charset="0"/>
              <a:buChar char="•"/>
              <a:tabLst/>
              <a:defRPr lang="fr-CH" dirty="0" smtClean="0"/>
            </a:lvl2pPr>
            <a:lvl3pPr marL="982663" marR="0" indent="-180975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3pPr>
            <a:lvl4pPr marL="1431925" marR="0" indent="-173038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fr-CH" dirty="0" smtClean="0"/>
            </a:lvl4pPr>
            <a:lvl5pPr marL="1881188" marR="0" indent="-182563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lang="en-GB" dirty="0"/>
            </a:lvl5pPr>
            <a:lvl6pPr>
              <a:defRPr sz="2215"/>
            </a:lvl6pPr>
            <a:lvl7pPr>
              <a:defRPr sz="221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462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349313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349313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5113"/>
            <a:ext cx="5400000" cy="639762"/>
          </a:xfrm>
        </p:spPr>
        <p:txBody>
          <a:bodyPr anchor="t" anchorCtr="0">
            <a:noAutofit/>
          </a:bodyPr>
          <a:lstStyle>
            <a:lvl1pPr marL="0" marR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000" b="0" kern="1200" cap="all" baseline="0" dirty="0" smtClean="0">
                <a:solidFill>
                  <a:srgbClr val="333333"/>
                </a:solidFill>
                <a:latin typeface="+mj-lt"/>
                <a:ea typeface="+mn-ea"/>
                <a:cs typeface="Calibri" pitchFamily="34" charset="0"/>
              </a:defRPr>
            </a:lvl1pPr>
            <a:lvl2pPr marL="562722" indent="0">
              <a:buNone/>
              <a:defRPr sz="2462" b="1"/>
            </a:lvl2pPr>
            <a:lvl3pPr marL="1125444" indent="0">
              <a:buNone/>
              <a:defRPr sz="2215" b="1"/>
            </a:lvl3pPr>
            <a:lvl4pPr marL="1688165" indent="0">
              <a:buNone/>
              <a:defRPr sz="1969" b="1"/>
            </a:lvl4pPr>
            <a:lvl5pPr marL="2250887" indent="0">
              <a:buNone/>
              <a:defRPr sz="1969" b="1"/>
            </a:lvl5pPr>
            <a:lvl6pPr marL="2813609" indent="0">
              <a:buNone/>
              <a:defRPr sz="1969" b="1"/>
            </a:lvl6pPr>
            <a:lvl7pPr marL="3376331" indent="0">
              <a:buNone/>
              <a:defRPr sz="1969" b="1"/>
            </a:lvl7pPr>
            <a:lvl8pPr marL="3939052" indent="0">
              <a:buNone/>
              <a:defRPr sz="1969" b="1"/>
            </a:lvl8pPr>
            <a:lvl9pPr marL="4501774" indent="0">
              <a:buNone/>
              <a:defRPr sz="1969" b="1"/>
            </a:lvl9pPr>
          </a:lstStyle>
          <a:p>
            <a:pPr marL="0" marR="0" lvl="0" indent="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8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357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10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67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70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82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840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0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ction Break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61579" y="2924944"/>
            <a:ext cx="11103040" cy="21602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000" spc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THIS IS A SECTION HEADER PAGE TO SUBDIVIDE YOUR PRESENTATION</a:t>
            </a:r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-1200" y="5887432"/>
            <a:ext cx="12193200" cy="9807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5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40000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000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2799347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4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39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3576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954">
                <a:solidFill>
                  <a:srgbClr val="333333"/>
                </a:solidFill>
              </a:defRPr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462">
                <a:solidFill>
                  <a:srgbClr val="333333"/>
                </a:solidFill>
              </a:defRPr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15">
                <a:solidFill>
                  <a:srgbClr val="333333"/>
                </a:solidFill>
              </a:defRPr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969">
                <a:solidFill>
                  <a:srgbClr val="33333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57199" y="1440000"/>
            <a:ext cx="5400000" cy="468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7934642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39999"/>
            <a:ext cx="5400000" cy="4680000"/>
          </a:xfrm>
        </p:spPr>
        <p:txBody>
          <a:bodyPr>
            <a:normAutofit/>
          </a:bodyPr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 sz="2200"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2200"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985"/>
            </a:lvl5pPr>
            <a:lvl6pPr>
              <a:defRPr sz="1785"/>
            </a:lvl6pPr>
            <a:lvl7pPr>
              <a:defRPr sz="2585"/>
            </a:lvl7pPr>
            <a:lvl8pPr>
              <a:defRPr sz="2215"/>
            </a:lvl8pPr>
            <a:lvl9pPr>
              <a:defRPr sz="221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Chart Placeholder 8"/>
          <p:cNvSpPr>
            <a:spLocks noGrp="1"/>
          </p:cNvSpPr>
          <p:nvPr>
            <p:ph type="chart" sz="quarter" idx="13" hasCustomPrompt="1"/>
          </p:nvPr>
        </p:nvSpPr>
        <p:spPr>
          <a:xfrm>
            <a:off x="6357600" y="1440000"/>
            <a:ext cx="5400000" cy="46800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17944056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437642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</p:spTree>
    <p:extLst>
      <p:ext uri="{BB962C8B-B14F-4D97-AF65-F5344CB8AC3E}">
        <p14:creationId xmlns:p14="http://schemas.microsoft.com/office/powerpoint/2010/main" val="266043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a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4363200" y="1"/>
            <a:ext cx="7824000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EASTBOUND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778" cy="6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67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est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WESTBOUND</a:t>
            </a:r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31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000" y="1786200"/>
            <a:ext cx="647361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25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or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NORTHBOUND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outhbound St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 flipH="1">
            <a:off x="4320000" y="0"/>
            <a:ext cx="21579" cy="68580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9156" y="2520000"/>
            <a:ext cx="38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60000" y="2520000"/>
            <a:ext cx="74400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19"/>
          <p:cNvSpPr>
            <a:spLocks noGrp="1"/>
          </p:cNvSpPr>
          <p:nvPr>
            <p:ph sz="quarter" idx="14" hasCustomPrompt="1"/>
          </p:nvPr>
        </p:nvSpPr>
        <p:spPr>
          <a:xfrm>
            <a:off x="0" y="2519363"/>
            <a:ext cx="4320117" cy="4338000"/>
          </a:xfrm>
        </p:spPr>
        <p:txBody>
          <a:bodyPr lIns="180000" tIns="180000" rIns="180000" bIns="18000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5" hasCustomPrompt="1"/>
          </p:nvPr>
        </p:nvSpPr>
        <p:spPr>
          <a:xfrm>
            <a:off x="4362451" y="1"/>
            <a:ext cx="7829549" cy="25193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09904" y="6399056"/>
            <a:ext cx="4210097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 </a:t>
            </a:r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088261" y="6349799"/>
            <a:ext cx="612332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24" name="Table Placeholder 8"/>
          <p:cNvSpPr>
            <a:spLocks noGrp="1"/>
          </p:cNvSpPr>
          <p:nvPr>
            <p:ph type="tbl" sz="quarter" idx="16" hasCustomPrompt="1"/>
          </p:nvPr>
        </p:nvSpPr>
        <p:spPr>
          <a:xfrm>
            <a:off x="4385240" y="2647951"/>
            <a:ext cx="7776000" cy="3533775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GB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900112"/>
            <a:ext cx="4272000" cy="864000"/>
          </a:xfrm>
        </p:spPr>
        <p:txBody>
          <a:bodyPr lIns="180000" rIns="180000" bIns="180000">
            <a:normAutofit/>
          </a:bodyPr>
          <a:lstStyle>
            <a:lvl1pPr marL="0" indent="0">
              <a:lnSpc>
                <a:spcPts val="2200"/>
              </a:lnSpc>
              <a:spcBef>
                <a:spcPts val="0"/>
              </a:spcBef>
              <a:buFontTx/>
              <a:buNone/>
              <a:defRPr lang="en-US" sz="2000" b="0" kern="1200" cap="all" spc="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NAME OF SERVICE</a:t>
            </a:r>
          </a:p>
        </p:txBody>
      </p:sp>
      <p:sp>
        <p:nvSpPr>
          <p:cNvPr id="29" name="Title 5"/>
          <p:cNvSpPr>
            <a:spLocks noGrp="1"/>
          </p:cNvSpPr>
          <p:nvPr>
            <p:ph type="title" hasCustomPrompt="1"/>
          </p:nvPr>
        </p:nvSpPr>
        <p:spPr>
          <a:xfrm>
            <a:off x="0" y="11924"/>
            <a:ext cx="4272000" cy="864000"/>
          </a:xfrm>
        </p:spPr>
        <p:txBody>
          <a:bodyPr/>
          <a:lstStyle>
            <a:lvl1pPr marL="177800" indent="0">
              <a:defRPr>
                <a:solidFill>
                  <a:srgbClr val="EED484"/>
                </a:solidFill>
              </a:defRPr>
            </a:lvl1pPr>
          </a:lstStyle>
          <a:p>
            <a:r>
              <a:rPr lang="en-US"/>
              <a:t>NAME OF TRADE</a:t>
            </a:r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1257301" y="1914634"/>
            <a:ext cx="282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>
                <a:latin typeface="+mj-lt"/>
              </a:rPr>
              <a:t>SOUTHBOUND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786200"/>
            <a:ext cx="647360" cy="6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991926"/>
            <a:ext cx="4267200" cy="462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56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 bwMode="auto"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3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 bwMode="auto">
      <p:bgPr>
        <a:blipFill dpi="0" rotWithShape="1">
          <a:blip r:embed="rId2">
            <a:lum/>
          </a:blip>
          <a:srcRect/>
          <a:stretch>
            <a:fillRect t="-20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50" y="5086350"/>
            <a:ext cx="7458075" cy="1090473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4350" y="6170991"/>
            <a:ext cx="7458075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536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7">
    <p:bg bwMode="auto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17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8">
    <p:bg bwMode="auto"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02639D8-5AD6-214F-9F9E-0B7D887885E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739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9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8150" y="3714751"/>
            <a:ext cx="4176713" cy="2319198"/>
          </a:xfrm>
        </p:spPr>
        <p:txBody>
          <a:bodyPr anchor="ctr">
            <a:noAutofit/>
          </a:bodyPr>
          <a:lstStyle>
            <a:lvl1pPr algn="l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8150" y="6028116"/>
            <a:ext cx="4176713" cy="374186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1A63805-9A95-534C-9638-380297859E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94" y="34774"/>
            <a:ext cx="1128220" cy="122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71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0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17794" y="34774"/>
            <a:ext cx="1128220" cy="12225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2C22D5F-554C-4C25-9B27-4877B8486B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6000" y="4539914"/>
            <a:ext cx="5781659" cy="1636909"/>
          </a:xfrm>
        </p:spPr>
        <p:txBody>
          <a:bodyPr anchor="ctr">
            <a:noAutofit/>
          </a:bodyPr>
          <a:lstStyle>
            <a:lvl1pPr algn="r">
              <a:lnSpc>
                <a:spcPct val="90000"/>
              </a:lnSpc>
              <a:defRPr sz="3600">
                <a:solidFill>
                  <a:schemeClr val="tx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F6E1AE83-3773-4A83-A016-3D60B4D3CB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6170991"/>
            <a:ext cx="5781659" cy="374186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Day/Month/Year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66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lang="en-GB" sz="2400" b="0" kern="1200" cap="all" spc="0" baseline="0" dirty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 IN UPPERCASE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439999"/>
            <a:ext cx="11302409" cy="4680000"/>
          </a:xfrm>
        </p:spPr>
        <p:txBody>
          <a:bodyPr/>
          <a:lstStyle>
            <a:lvl1pPr marL="2304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/>
            </a:lvl1pPr>
            <a:lvl2pPr marL="6876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5000"/>
              <a:buFont typeface="Arial" panose="020B0604020202020204" pitchFamily="34" charset="0"/>
              <a:buChar char="•"/>
              <a:tabLst/>
              <a:defRPr/>
            </a:lvl2pPr>
            <a:lvl3pPr marL="11448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3pPr>
            <a:lvl4pPr marL="1602000" marR="0" indent="-230400" algn="l" defTabSz="72072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/>
            </a:lvl4pPr>
            <a:lvl5pPr marL="2059200" marR="0" indent="-230400" algn="l" defTabSz="7159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894121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12193200" cy="980728"/>
          </a:xfrm>
          <a:prstGeom prst="rect">
            <a:avLst/>
          </a:prstGeom>
          <a:solidFill>
            <a:srgbClr val="EED4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15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808" y="34775"/>
            <a:ext cx="847186" cy="91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37324"/>
            <a:ext cx="8528399" cy="9072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0000"/>
            <a:ext cx="11350800" cy="4525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352301" y="6266055"/>
            <a:ext cx="3686299" cy="3059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lvl1pPr algn="l">
              <a:defRPr lang="en-US" sz="1000" smtClean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© Copyright MSC Mediterranean Shipping Company SA</a:t>
            </a:r>
          </a:p>
          <a:p>
            <a:r>
              <a:rPr lang="en-US"/>
              <a:t> </a:t>
            </a: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459415" y="6216798"/>
            <a:ext cx="459249" cy="305943"/>
          </a:xfrm>
          <a:prstGeom prst="rect">
            <a:avLst/>
          </a:prstGeom>
        </p:spPr>
        <p:txBody>
          <a:bodyPr/>
          <a:lstStyle>
            <a:lvl1pPr algn="r">
              <a:defRPr sz="1400" smtClean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MSIPCMContentMarking" descr="{&quot;HashCode&quot;:777197771,&quot;Placement&quot;:&quot;Footer&quot;,&quot;Top&quot;:519.343,&quot;Left&quot;:0.0,&quot;SlideWidth&quot;:960,&quot;SlideHeight&quot;:540}">
            <a:extLst>
              <a:ext uri="{FF2B5EF4-FFF2-40B4-BE49-F238E27FC236}">
                <a16:creationId xmlns:a16="http://schemas.microsoft.com/office/drawing/2014/main" id="{31F7838C-08E8-4596-A4E3-69C07A89AE4C}"/>
              </a:ext>
            </a:extLst>
          </p:cNvPr>
          <p:cNvSpPr txBox="1"/>
          <p:nvPr userDrawn="1"/>
        </p:nvSpPr>
        <p:spPr>
          <a:xfrm>
            <a:off x="0" y="6595656"/>
            <a:ext cx="1283967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2556364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4" r:id="rId4"/>
    <p:sldLayoutId id="2147483873" r:id="rId5"/>
    <p:sldLayoutId id="2147483875" r:id="rId6"/>
    <p:sldLayoutId id="2147483876" r:id="rId7"/>
    <p:sldLayoutId id="2147483872" r:id="rId8"/>
    <p:sldLayoutId id="2147483846" r:id="rId9"/>
    <p:sldLayoutId id="2147483848" r:id="rId10"/>
    <p:sldLayoutId id="2147483850" r:id="rId11"/>
    <p:sldLayoutId id="2147483847" r:id="rId12"/>
    <p:sldLayoutId id="2147483854" r:id="rId13"/>
    <p:sldLayoutId id="2147483877" r:id="rId14"/>
    <p:sldLayoutId id="2147483879" r:id="rId15"/>
    <p:sldLayoutId id="2147483878" r:id="rId16"/>
    <p:sldLayoutId id="2147483880" r:id="rId17"/>
    <p:sldLayoutId id="2147483881" r:id="rId18"/>
    <p:sldLayoutId id="2147483844" r:id="rId19"/>
    <p:sldLayoutId id="2147483845" r:id="rId20"/>
    <p:sldLayoutId id="2147483849" r:id="rId21"/>
    <p:sldLayoutId id="2147483851" r:id="rId22"/>
    <p:sldLayoutId id="2147483852" r:id="rId23"/>
    <p:sldLayoutId id="2147483862" r:id="rId24"/>
    <p:sldLayoutId id="2147483863" r:id="rId25"/>
    <p:sldLayoutId id="2147483864" r:id="rId26"/>
    <p:sldLayoutId id="2147483865" r:id="rId27"/>
    <p:sldLayoutId id="2147483853" r:id="rId28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lang="en-GB" sz="2400" b="0" kern="1200" cap="all" spc="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304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1pPr>
      <a:lvl2pPr marL="6876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5000"/>
        <a:buFont typeface="Arial" panose="020B0604020202020204" pitchFamily="34" charset="0"/>
        <a:buChar char="•"/>
        <a:tabLst/>
        <a:defRPr lang="en-US" sz="24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2pPr>
      <a:lvl3pPr marL="11448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sz="2000" kern="1200" baseline="0">
          <a:solidFill>
            <a:srgbClr val="333333"/>
          </a:solidFill>
          <a:latin typeface="+mn-lt"/>
          <a:ea typeface="+mn-ea"/>
          <a:cs typeface="Calibri" pitchFamily="34" charset="0"/>
        </a:defRPr>
      </a:lvl3pPr>
      <a:lvl4pPr marL="1602000" marR="0" indent="-230400" algn="l" defTabSz="72072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20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4pPr>
      <a:lvl5pPr marL="2059200" marR="0" indent="-230400" algn="l" defTabSz="7159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80000"/>
        <a:buFont typeface="Arial" panose="020B0604020202020204" pitchFamily="34" charset="0"/>
        <a:buChar char="•"/>
        <a:tabLst/>
        <a:defRPr lang="en-US" sz="1800" kern="1200" baseline="0" dirty="0" smtClean="0">
          <a:solidFill>
            <a:srgbClr val="333333"/>
          </a:solidFill>
          <a:latin typeface="+mn-lt"/>
          <a:ea typeface="+mn-ea"/>
          <a:cs typeface="Calibri" pitchFamily="34" charset="0"/>
        </a:defRPr>
      </a:lvl5pPr>
      <a:lvl6pPr marL="2578820" indent="0" algn="l" defTabSz="1125444" rtl="0" eaLnBrk="1" latinLnBrk="0" hangingPunct="1">
        <a:spcBef>
          <a:spcPct val="20000"/>
        </a:spcBef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0" hangingPunct="1">
        <a:spcBef>
          <a:spcPct val="20000"/>
        </a:spcBef>
        <a:buFont typeface="Arial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0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E2478D-10F7-2C4C-ACCA-0B9250FE9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9862" y="4539914"/>
            <a:ext cx="9637798" cy="1636909"/>
          </a:xfrm>
        </p:spPr>
        <p:txBody>
          <a:bodyPr/>
          <a:lstStyle/>
          <a:p>
            <a:r>
              <a:rPr lang="en-GB"/>
              <a:t>Publisher – subscriber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39DA9-6E44-EA41-ABB4-C3926F5B45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730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smtClean="0"/>
              <a:pPr>
                <a:spcAft>
                  <a:spcPts val="600"/>
                </a:spcAft>
                <a:defRPr/>
              </a:pPr>
              <a:t>10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8528399" cy="907200"/>
          </a:xfrm>
        </p:spPr>
        <p:txBody>
          <a:bodyPr anchor="ctr">
            <a:normAutofit/>
          </a:bodyPr>
          <a:lstStyle/>
          <a:p>
            <a:r>
              <a:rPr lang="en-GB"/>
              <a:t>Microservices communication</a:t>
            </a: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B9C806AE-30BF-1DDE-9C74-C7418524EC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1421394"/>
            <a:ext cx="5638800" cy="47047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5A5E70-C61E-40C1-6873-8A8196B93C5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6184" y="2451770"/>
            <a:ext cx="4572903" cy="2627212"/>
          </a:xfrm>
        </p:spPr>
      </p:pic>
      <p:sp>
        <p:nvSpPr>
          <p:cNvPr id="14" name="Rettangolo con angoli arrotondati 18">
            <a:extLst>
              <a:ext uri="{FF2B5EF4-FFF2-40B4-BE49-F238E27FC236}">
                <a16:creationId xmlns:a16="http://schemas.microsoft.com/office/drawing/2014/main" id="{047A8480-A432-63B7-4EFF-E88ED2F32A59}"/>
              </a:ext>
            </a:extLst>
          </p:cNvPr>
          <p:cNvSpPr/>
          <p:nvPr/>
        </p:nvSpPr>
        <p:spPr>
          <a:xfrm>
            <a:off x="457200" y="1931002"/>
            <a:ext cx="2482807" cy="1376039"/>
          </a:xfrm>
          <a:prstGeom prst="roundRect">
            <a:avLst>
              <a:gd name="adj" fmla="val 2957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Synchronous</a:t>
            </a:r>
            <a:endParaRPr lang="it-IT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One-To-</a:t>
            </a:r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tangolo con angoli arrotondati 18">
            <a:extLst>
              <a:ext uri="{FF2B5EF4-FFF2-40B4-BE49-F238E27FC236}">
                <a16:creationId xmlns:a16="http://schemas.microsoft.com/office/drawing/2014/main" id="{69491480-FEEF-24DC-CDDA-BE4B14D8A240}"/>
              </a:ext>
            </a:extLst>
          </p:cNvPr>
          <p:cNvSpPr/>
          <p:nvPr/>
        </p:nvSpPr>
        <p:spPr>
          <a:xfrm>
            <a:off x="3613192" y="1932085"/>
            <a:ext cx="2482807" cy="1376039"/>
          </a:xfrm>
          <a:prstGeom prst="roundRect">
            <a:avLst>
              <a:gd name="adj" fmla="val 29570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One-To-</a:t>
            </a:r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ttangolo con angoli arrotondati 18">
            <a:extLst>
              <a:ext uri="{FF2B5EF4-FFF2-40B4-BE49-F238E27FC236}">
                <a16:creationId xmlns:a16="http://schemas.microsoft.com/office/drawing/2014/main" id="{9C4159E1-5E3F-7931-A40D-B7B09A9139E3}"/>
              </a:ext>
            </a:extLst>
          </p:cNvPr>
          <p:cNvSpPr/>
          <p:nvPr/>
        </p:nvSpPr>
        <p:spPr>
          <a:xfrm>
            <a:off x="3522245" y="4113944"/>
            <a:ext cx="2482807" cy="1376039"/>
          </a:xfrm>
          <a:prstGeom prst="roundRect">
            <a:avLst>
              <a:gd name="adj" fmla="val 2957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Asynchronous</a:t>
            </a:r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ttangolo con angoli arrotondati 18">
            <a:extLst>
              <a:ext uri="{FF2B5EF4-FFF2-40B4-BE49-F238E27FC236}">
                <a16:creationId xmlns:a16="http://schemas.microsoft.com/office/drawing/2014/main" id="{7DCD8813-6D3D-8291-9454-1D581BD357BE}"/>
              </a:ext>
            </a:extLst>
          </p:cNvPr>
          <p:cNvSpPr/>
          <p:nvPr/>
        </p:nvSpPr>
        <p:spPr>
          <a:xfrm>
            <a:off x="457199" y="4113945"/>
            <a:ext cx="2482807" cy="1376039"/>
          </a:xfrm>
          <a:prstGeom prst="roundRect">
            <a:avLst>
              <a:gd name="adj" fmla="val 2957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Synchronous</a:t>
            </a:r>
            <a:endParaRPr lang="it-IT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One-To-One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86B391-153D-B7E1-8CAA-476211EA42EB}"/>
              </a:ext>
            </a:extLst>
          </p:cNvPr>
          <p:cNvCxnSpPr>
            <a:stCxn id="32" idx="0"/>
            <a:endCxn id="32" idx="2"/>
          </p:cNvCxnSpPr>
          <p:nvPr/>
        </p:nvCxnSpPr>
        <p:spPr>
          <a:xfrm>
            <a:off x="3276600" y="1421394"/>
            <a:ext cx="0" cy="4704769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4B6C5B9-40C7-4CC3-8C98-5E0A76EB59D4}"/>
              </a:ext>
            </a:extLst>
          </p:cNvPr>
          <p:cNvCxnSpPr>
            <a:stCxn id="32" idx="1"/>
            <a:endCxn id="32" idx="3"/>
          </p:cNvCxnSpPr>
          <p:nvPr/>
        </p:nvCxnSpPr>
        <p:spPr>
          <a:xfrm>
            <a:off x="457200" y="3773779"/>
            <a:ext cx="56388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74D3BF2-84A4-E382-E3C9-C74CE6F124D9}"/>
              </a:ext>
            </a:extLst>
          </p:cNvPr>
          <p:cNvSpPr txBox="1"/>
          <p:nvPr/>
        </p:nvSpPr>
        <p:spPr>
          <a:xfrm>
            <a:off x="242187" y="3423135"/>
            <a:ext cx="4734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Sync</a:t>
            </a:r>
            <a:endParaRPr lang="en-GB" sz="12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8AC0B4-9368-AAAE-CAFC-F5DD02F6663D}"/>
              </a:ext>
            </a:extLst>
          </p:cNvPr>
          <p:cNvSpPr txBox="1"/>
          <p:nvPr/>
        </p:nvSpPr>
        <p:spPr>
          <a:xfrm>
            <a:off x="5531669" y="3422269"/>
            <a:ext cx="6156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Async</a:t>
            </a:r>
            <a:endParaRPr lang="en-GB" sz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EA1E48-87A4-4A0E-98D9-D1A901EF1781}"/>
              </a:ext>
            </a:extLst>
          </p:cNvPr>
          <p:cNvSpPr txBox="1"/>
          <p:nvPr/>
        </p:nvSpPr>
        <p:spPr>
          <a:xfrm>
            <a:off x="2833735" y="1124114"/>
            <a:ext cx="1023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One to </a:t>
            </a:r>
            <a:r>
              <a:rPr lang="it-IT" sz="1200" err="1"/>
              <a:t>Many</a:t>
            </a:r>
            <a:endParaRPr lang="en-GB" sz="12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0E8387-9ED4-A46B-76C1-5E31B94425EF}"/>
              </a:ext>
            </a:extLst>
          </p:cNvPr>
          <p:cNvSpPr txBox="1"/>
          <p:nvPr/>
        </p:nvSpPr>
        <p:spPr>
          <a:xfrm>
            <a:off x="2768853" y="6074854"/>
            <a:ext cx="10230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One to One</a:t>
            </a:r>
            <a:endParaRPr lang="en-GB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3C7D06-BC10-3E68-E44E-8926AF58A0DF}"/>
              </a:ext>
            </a:extLst>
          </p:cNvPr>
          <p:cNvSpPr txBox="1"/>
          <p:nvPr/>
        </p:nvSpPr>
        <p:spPr>
          <a:xfrm>
            <a:off x="3284910" y="3493191"/>
            <a:ext cx="810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Protocol</a:t>
            </a:r>
            <a:endParaRPr lang="en-GB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CEDE86-415E-CFFF-5F14-4BB91CA0CE54}"/>
              </a:ext>
            </a:extLst>
          </p:cNvPr>
          <p:cNvSpPr txBox="1"/>
          <p:nvPr/>
        </p:nvSpPr>
        <p:spPr>
          <a:xfrm rot="16200000">
            <a:off x="2694930" y="3211020"/>
            <a:ext cx="8104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Model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4419594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MESSAGE DELIVERY MODE</a:t>
            </a: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B474BE3-60B0-5338-0783-4E71E3B3E6C8}"/>
              </a:ext>
            </a:extLst>
          </p:cNvPr>
          <p:cNvSpPr/>
          <p:nvPr/>
        </p:nvSpPr>
        <p:spPr>
          <a:xfrm>
            <a:off x="744753" y="1267278"/>
            <a:ext cx="2364280" cy="1376039"/>
          </a:xfrm>
          <a:prstGeom prst="roundRect">
            <a:avLst>
              <a:gd name="adj" fmla="val 29570"/>
            </a:avLst>
          </a:prstGeom>
          <a:solidFill>
            <a:srgbClr val="2A6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DigitalWallets</a:t>
            </a:r>
            <a:endParaRPr lang="it-IT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A4A8452C-5C72-EA58-8A82-E03368B1F68A}"/>
              </a:ext>
            </a:extLst>
          </p:cNvPr>
          <p:cNvSpPr/>
          <p:nvPr/>
        </p:nvSpPr>
        <p:spPr>
          <a:xfrm>
            <a:off x="4492166" y="1278381"/>
            <a:ext cx="3419318" cy="1376039"/>
          </a:xfrm>
          <a:prstGeom prst="roundRect">
            <a:avLst>
              <a:gd name="adj" fmla="val 2957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Broker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37E41DF-515E-B210-1400-BDCFA4C9E6F9}"/>
              </a:ext>
            </a:extLst>
          </p:cNvPr>
          <p:cNvSpPr/>
          <p:nvPr/>
        </p:nvSpPr>
        <p:spPr>
          <a:xfrm>
            <a:off x="9553853" y="1278381"/>
            <a:ext cx="2086252" cy="1376039"/>
          </a:xfrm>
          <a:prstGeom prst="roundRect">
            <a:avLst>
              <a:gd name="adj" fmla="val 29570"/>
            </a:avLst>
          </a:prstGeom>
          <a:solidFill>
            <a:srgbClr val="2A6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Carts</a:t>
            </a:r>
            <a:endParaRPr lang="it-IT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FD1E03A-F4ED-72F4-FE13-0A0F70D7E95B}"/>
              </a:ext>
            </a:extLst>
          </p:cNvPr>
          <p:cNvCxnSpPr>
            <a:cxnSpLocks/>
          </p:cNvCxnSpPr>
          <p:nvPr/>
        </p:nvCxnSpPr>
        <p:spPr>
          <a:xfrm>
            <a:off x="8168935" y="1979713"/>
            <a:ext cx="125027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242AA10-8B55-5E1D-D091-A20E6D48FDF5}"/>
              </a:ext>
            </a:extLst>
          </p:cNvPr>
          <p:cNvCxnSpPr>
            <a:cxnSpLocks/>
          </p:cNvCxnSpPr>
          <p:nvPr/>
        </p:nvCxnSpPr>
        <p:spPr>
          <a:xfrm flipH="1">
            <a:off x="8169305" y="2243873"/>
            <a:ext cx="114741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7" name="Elemento grafico 14">
            <a:extLst>
              <a:ext uri="{FF2B5EF4-FFF2-40B4-BE49-F238E27FC236}">
                <a16:creationId xmlns:a16="http://schemas.microsoft.com/office/drawing/2014/main" id="{D9A310E2-39ED-EFFD-8F2A-1E7AC98B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8526142" y="1267278"/>
            <a:ext cx="497889" cy="316946"/>
          </a:xfrm>
          <a:prstGeom prst="rect">
            <a:avLst/>
          </a:prstGeom>
        </p:spPr>
      </p:pic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C3371299-74DE-D27B-BB19-8BE1DFF3F44C}"/>
              </a:ext>
            </a:extLst>
          </p:cNvPr>
          <p:cNvSpPr txBox="1"/>
          <p:nvPr/>
        </p:nvSpPr>
        <p:spPr>
          <a:xfrm flipH="1">
            <a:off x="8014575" y="1548747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FundChanged</a:t>
            </a:r>
            <a:endParaRPr lang="en-GB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D46D88C-81F8-A1E0-C26E-F2D0E7BD0F44}"/>
              </a:ext>
            </a:extLst>
          </p:cNvPr>
          <p:cNvSpPr txBox="1"/>
          <p:nvPr/>
        </p:nvSpPr>
        <p:spPr>
          <a:xfrm flipH="1">
            <a:off x="8526142" y="2259952"/>
            <a:ext cx="6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ACK</a:t>
            </a:r>
            <a:endParaRPr lang="en-GB"/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35B8820-409E-D8F7-0820-0EFAB4DCDCE5}"/>
              </a:ext>
            </a:extLst>
          </p:cNvPr>
          <p:cNvCxnSpPr>
            <a:cxnSpLocks/>
          </p:cNvCxnSpPr>
          <p:nvPr/>
        </p:nvCxnSpPr>
        <p:spPr>
          <a:xfrm>
            <a:off x="3212124" y="1978796"/>
            <a:ext cx="125027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3" name="Elemento grafico 14">
            <a:extLst>
              <a:ext uri="{FF2B5EF4-FFF2-40B4-BE49-F238E27FC236}">
                <a16:creationId xmlns:a16="http://schemas.microsoft.com/office/drawing/2014/main" id="{0731C567-A1FE-CF4D-6F83-508279998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3569331" y="1266361"/>
            <a:ext cx="497889" cy="316946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AB5F2C3-792D-17D4-4E80-E54F63004DEF}"/>
              </a:ext>
            </a:extLst>
          </p:cNvPr>
          <p:cNvSpPr txBox="1"/>
          <p:nvPr/>
        </p:nvSpPr>
        <p:spPr>
          <a:xfrm flipH="1">
            <a:off x="3057764" y="1547830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FundChanged</a:t>
            </a:r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82FEBC-739A-84BC-CE1E-206A2A533F05}"/>
              </a:ext>
            </a:extLst>
          </p:cNvPr>
          <p:cNvSpPr txBox="1"/>
          <p:nvPr/>
        </p:nvSpPr>
        <p:spPr>
          <a:xfrm>
            <a:off x="744753" y="3554963"/>
            <a:ext cx="91783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At </a:t>
            </a:r>
            <a:r>
              <a:rPr lang="it-IT" b="1" err="1"/>
              <a:t>most</a:t>
            </a:r>
            <a:r>
              <a:rPr lang="it-IT" b="1"/>
              <a:t> </a:t>
            </a:r>
            <a:r>
              <a:rPr lang="it-IT"/>
              <a:t>once delivery – Al massimo una consegna, il messaggio potrebbe può essere perso.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At </a:t>
            </a:r>
            <a:r>
              <a:rPr lang="it-IT" b="1" err="1"/>
              <a:t>least</a:t>
            </a:r>
            <a:r>
              <a:rPr lang="it-IT"/>
              <a:t> once delivery – Almeno una consegna, il messaggio può essere consegnato più volte.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err="1"/>
              <a:t>MessageId</a:t>
            </a:r>
            <a:r>
              <a:rPr lang="it-IT" b="1"/>
              <a:t> – </a:t>
            </a:r>
            <a:r>
              <a:rPr lang="it-IT" err="1"/>
              <a:t>Indentificativo</a:t>
            </a:r>
            <a:r>
              <a:rPr lang="it-IT"/>
              <a:t> univoco del messaggio, inviato ad ogni messaggio. </a:t>
            </a:r>
            <a:endParaRPr lang="it-IT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4796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81746" y="656328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Two armies Problem – part 1</a:t>
            </a:r>
          </a:p>
        </p:txBody>
      </p:sp>
      <p:pic>
        <p:nvPicPr>
          <p:cNvPr id="6" name="Immagine 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6F27C6FC-19F6-B58D-30B3-7DA900D88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45" y="1069419"/>
            <a:ext cx="2172301" cy="22429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B883004-5622-8032-9324-DF3334840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7" y="1861124"/>
            <a:ext cx="1616487" cy="2036775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D6CD2F-CE43-C7FE-C4FE-3F52E63DC4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67" y="1840829"/>
            <a:ext cx="1424712" cy="2057070"/>
          </a:xfrm>
          <a:prstGeom prst="rect">
            <a:avLst/>
          </a:prstGeom>
        </p:spPr>
      </p:pic>
      <p:pic>
        <p:nvPicPr>
          <p:cNvPr id="12" name="Immagine 11" descr="Immagine che contiene verde, colorato&#10;&#10;Descrizione generata automaticamente">
            <a:extLst>
              <a:ext uri="{FF2B5EF4-FFF2-40B4-BE49-F238E27FC236}">
                <a16:creationId xmlns:a16="http://schemas.microsoft.com/office/drawing/2014/main" id="{A6341812-39D7-D41A-52C5-EBEAAFBC17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1" t="16319" r="8358" b="5707"/>
          <a:stretch/>
        </p:blipFill>
        <p:spPr>
          <a:xfrm>
            <a:off x="4968045" y="4478694"/>
            <a:ext cx="2180474" cy="173810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8A06A1-F381-A605-F473-DAB77E23EA67}"/>
              </a:ext>
            </a:extLst>
          </p:cNvPr>
          <p:cNvSpPr txBox="1"/>
          <p:nvPr/>
        </p:nvSpPr>
        <p:spPr>
          <a:xfrm>
            <a:off x="559837" y="1427584"/>
            <a:ext cx="12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Generale A</a:t>
            </a:r>
            <a:endParaRPr lang="en-GB" b="1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75FC92A-0F58-4648-3EE9-834D21ADACAE}"/>
              </a:ext>
            </a:extLst>
          </p:cNvPr>
          <p:cNvSpPr txBox="1"/>
          <p:nvPr/>
        </p:nvSpPr>
        <p:spPr>
          <a:xfrm>
            <a:off x="9987869" y="1427584"/>
            <a:ext cx="12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Generale B</a:t>
            </a:r>
            <a:endParaRPr lang="en-GB" b="1"/>
          </a:p>
        </p:txBody>
      </p:sp>
      <p:pic>
        <p:nvPicPr>
          <p:cNvPr id="40" name="Elemento grafico 14">
            <a:extLst>
              <a:ext uri="{FF2B5EF4-FFF2-40B4-BE49-F238E27FC236}">
                <a16:creationId xmlns:a16="http://schemas.microsoft.com/office/drawing/2014/main" id="{71152B1D-41F9-4647-7740-3B9E4DAC609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2818164" y="2226018"/>
            <a:ext cx="1062913" cy="676629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F3BE72D-0231-23D7-75EA-9D64F1593709}"/>
              </a:ext>
            </a:extLst>
          </p:cNvPr>
          <p:cNvSpPr txBox="1"/>
          <p:nvPr/>
        </p:nvSpPr>
        <p:spPr>
          <a:xfrm flipH="1">
            <a:off x="2605257" y="1624279"/>
            <a:ext cx="193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Attacchiamo domani alle 4</a:t>
            </a:r>
            <a:endParaRPr lang="en-GB"/>
          </a:p>
        </p:txBody>
      </p:sp>
      <p:pic>
        <p:nvPicPr>
          <p:cNvPr id="42" name="Elemento grafico 14">
            <a:extLst>
              <a:ext uri="{FF2B5EF4-FFF2-40B4-BE49-F238E27FC236}">
                <a16:creationId xmlns:a16="http://schemas.microsoft.com/office/drawing/2014/main" id="{D39E9927-B690-D2E8-BBF2-C0DDEF627A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8310923" y="2238628"/>
            <a:ext cx="1062913" cy="676629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311AC61-AD59-0F26-F2F7-4FDE19DE30AD}"/>
              </a:ext>
            </a:extLst>
          </p:cNvPr>
          <p:cNvSpPr txBox="1"/>
          <p:nvPr/>
        </p:nvSpPr>
        <p:spPr>
          <a:xfrm flipH="1">
            <a:off x="8115443" y="1592297"/>
            <a:ext cx="1534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Confermiamo </a:t>
            </a:r>
          </a:p>
          <a:p>
            <a:r>
              <a:rPr lang="it-IT"/>
              <a:t>domani alle 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585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7 -2.59259E-6 L 0.45247 -2.59259E-6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12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0.44727 -0.0064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39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-4.44444E-6 L -0.45312 -0.0018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21" y="-93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43555 0.0046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9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5" grpId="0"/>
      <p:bldP spid="41" grpId="0"/>
      <p:bldP spid="41" grpId="1"/>
      <p:bldP spid="41" grpId="2"/>
      <p:bldP spid="43" grpId="0"/>
      <p:bldP spid="43" grpId="1"/>
      <p:bldP spid="43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81746" y="656328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Two armies Problem– part 2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B883004-5622-8032-9324-DF3334840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7" y="1861124"/>
            <a:ext cx="1616487" cy="2036775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D6CD2F-CE43-C7FE-C4FE-3F52E63DC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067" y="1840829"/>
            <a:ext cx="1424712" cy="205707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B8A06A1-F381-A605-F473-DAB77E23EA67}"/>
              </a:ext>
            </a:extLst>
          </p:cNvPr>
          <p:cNvSpPr txBox="1"/>
          <p:nvPr/>
        </p:nvSpPr>
        <p:spPr>
          <a:xfrm>
            <a:off x="559837" y="1427584"/>
            <a:ext cx="12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Generale A</a:t>
            </a:r>
            <a:endParaRPr lang="en-GB" b="1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75FC92A-0F58-4648-3EE9-834D21ADACAE}"/>
              </a:ext>
            </a:extLst>
          </p:cNvPr>
          <p:cNvSpPr txBox="1"/>
          <p:nvPr/>
        </p:nvSpPr>
        <p:spPr>
          <a:xfrm>
            <a:off x="9987869" y="1427584"/>
            <a:ext cx="12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/>
              <a:t>Generale B</a:t>
            </a:r>
            <a:endParaRPr lang="en-GB" b="1"/>
          </a:p>
        </p:txBody>
      </p:sp>
      <p:pic>
        <p:nvPicPr>
          <p:cNvPr id="40" name="Elemento grafico 14">
            <a:extLst>
              <a:ext uri="{FF2B5EF4-FFF2-40B4-BE49-F238E27FC236}">
                <a16:creationId xmlns:a16="http://schemas.microsoft.com/office/drawing/2014/main" id="{71152B1D-41F9-4647-7740-3B9E4DAC60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2734555" y="2224766"/>
            <a:ext cx="1062913" cy="676629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F3BE72D-0231-23D7-75EA-9D64F1593709}"/>
              </a:ext>
            </a:extLst>
          </p:cNvPr>
          <p:cNvSpPr txBox="1"/>
          <p:nvPr/>
        </p:nvSpPr>
        <p:spPr>
          <a:xfrm flipH="1">
            <a:off x="2605257" y="1624279"/>
            <a:ext cx="193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Attacchiamo domani alle 4</a:t>
            </a:r>
            <a:endParaRPr lang="en-GB"/>
          </a:p>
        </p:txBody>
      </p:sp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2577A2BD-BBF2-20F8-1715-48CCF6ED1C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2734555" y="2193765"/>
            <a:ext cx="1062913" cy="67662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659DCA0-B4C3-63E6-48E2-0F69CCD63183}"/>
              </a:ext>
            </a:extLst>
          </p:cNvPr>
          <p:cNvSpPr txBox="1"/>
          <p:nvPr/>
        </p:nvSpPr>
        <p:spPr>
          <a:xfrm flipH="1">
            <a:off x="2605257" y="1593278"/>
            <a:ext cx="193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Attacchiamo domani alle 4</a:t>
            </a:r>
            <a:endParaRPr lang="en-GB"/>
          </a:p>
        </p:txBody>
      </p:sp>
      <p:pic>
        <p:nvPicPr>
          <p:cNvPr id="17" name="Elemento grafico 14">
            <a:extLst>
              <a:ext uri="{FF2B5EF4-FFF2-40B4-BE49-F238E27FC236}">
                <a16:creationId xmlns:a16="http://schemas.microsoft.com/office/drawing/2014/main" id="{B67D74FA-AA36-C1EB-CCFA-5BA31FA06E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8310923" y="2238628"/>
            <a:ext cx="1062913" cy="67662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CD4D2EB-DEBD-3E05-3141-1E786433B432}"/>
              </a:ext>
            </a:extLst>
          </p:cNvPr>
          <p:cNvSpPr txBox="1"/>
          <p:nvPr/>
        </p:nvSpPr>
        <p:spPr>
          <a:xfrm flipH="1">
            <a:off x="8115443" y="1592297"/>
            <a:ext cx="1534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Confermiamo </a:t>
            </a:r>
          </a:p>
          <a:p>
            <a:r>
              <a:rPr lang="it-IT"/>
              <a:t>domani alle 4</a:t>
            </a:r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0C7C80E-6860-AE4B-4132-DCF1F156BAC1}"/>
              </a:ext>
            </a:extLst>
          </p:cNvPr>
          <p:cNvSpPr txBox="1"/>
          <p:nvPr/>
        </p:nvSpPr>
        <p:spPr>
          <a:xfrm>
            <a:off x="396240" y="4347040"/>
            <a:ext cx="106603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u="sng"/>
              <a:t>IMPOSSIBILE CONSEGNARE IL MESSAGGIO ESATTAMENTE UNA VOLTA</a:t>
            </a:r>
            <a:endParaRPr lang="en-GB" sz="2800" b="1" u="sng"/>
          </a:p>
        </p:txBody>
      </p:sp>
    </p:spTree>
    <p:extLst>
      <p:ext uri="{BB962C8B-B14F-4D97-AF65-F5344CB8AC3E}">
        <p14:creationId xmlns:p14="http://schemas.microsoft.com/office/powerpoint/2010/main" val="3351838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0.26823 0.0002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1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0.24805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96296E-6 L 0.49505 0.003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53" y="16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0.48034 0.0013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-4.44444E-6 L -0.29544 -0.00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30" y="-16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-0.29857 0.0053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5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  <p:bldP spid="16" grpId="0"/>
      <p:bldP spid="16" grpId="1"/>
      <p:bldP spid="16" grpId="2"/>
      <p:bldP spid="18" grpId="0"/>
      <p:bldP spid="18" grpId="1"/>
      <p:bldP spid="18" grpId="2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91" y="6594334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OUTBOX TRANSACTIONAL PATTERN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4C25A7A-36BD-EBA0-3668-6263E02B4479}"/>
              </a:ext>
            </a:extLst>
          </p:cNvPr>
          <p:cNvSpPr/>
          <p:nvPr/>
        </p:nvSpPr>
        <p:spPr>
          <a:xfrm>
            <a:off x="600886" y="4399280"/>
            <a:ext cx="3891280" cy="2133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B474BE3-60B0-5338-0783-4E71E3B3E6C8}"/>
              </a:ext>
            </a:extLst>
          </p:cNvPr>
          <p:cNvSpPr/>
          <p:nvPr/>
        </p:nvSpPr>
        <p:spPr>
          <a:xfrm>
            <a:off x="744753" y="1267278"/>
            <a:ext cx="2431988" cy="1376039"/>
          </a:xfrm>
          <a:prstGeom prst="roundRect">
            <a:avLst>
              <a:gd name="adj" fmla="val 29570"/>
            </a:avLst>
          </a:prstGeom>
          <a:solidFill>
            <a:srgbClr val="2A6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DigitalWallets</a:t>
            </a:r>
            <a:endParaRPr lang="it-IT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A4A8452C-5C72-EA58-8A82-E03368B1F68A}"/>
              </a:ext>
            </a:extLst>
          </p:cNvPr>
          <p:cNvSpPr/>
          <p:nvPr/>
        </p:nvSpPr>
        <p:spPr>
          <a:xfrm>
            <a:off x="4492166" y="1278381"/>
            <a:ext cx="3419318" cy="1376039"/>
          </a:xfrm>
          <a:prstGeom prst="roundRect">
            <a:avLst>
              <a:gd name="adj" fmla="val 2957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Broker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37E41DF-515E-B210-1400-BDCFA4C9E6F9}"/>
              </a:ext>
            </a:extLst>
          </p:cNvPr>
          <p:cNvSpPr/>
          <p:nvPr/>
        </p:nvSpPr>
        <p:spPr>
          <a:xfrm>
            <a:off x="9553853" y="1278381"/>
            <a:ext cx="2086252" cy="1376039"/>
          </a:xfrm>
          <a:prstGeom prst="roundRect">
            <a:avLst>
              <a:gd name="adj" fmla="val 29570"/>
            </a:avLst>
          </a:prstGeom>
          <a:solidFill>
            <a:srgbClr val="2A6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Carts</a:t>
            </a:r>
            <a:endParaRPr lang="it-IT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9EFC337F-8C75-E7A8-1F99-977C294BBE74}"/>
              </a:ext>
            </a:extLst>
          </p:cNvPr>
          <p:cNvSpPr/>
          <p:nvPr/>
        </p:nvSpPr>
        <p:spPr>
          <a:xfrm>
            <a:off x="741101" y="4547528"/>
            <a:ext cx="1639508" cy="1616065"/>
          </a:xfrm>
          <a:prstGeom prst="roundRect">
            <a:avLst>
              <a:gd name="adj" fmla="val 29570"/>
            </a:avLst>
          </a:prstGeom>
          <a:solidFill>
            <a:srgbClr val="67A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794313A-C4EC-F30F-87B7-B35DE48DCADB}"/>
              </a:ext>
            </a:extLst>
          </p:cNvPr>
          <p:cNvSpPr/>
          <p:nvPr/>
        </p:nvSpPr>
        <p:spPr>
          <a:xfrm>
            <a:off x="2686299" y="4547529"/>
            <a:ext cx="1639508" cy="1616064"/>
          </a:xfrm>
          <a:prstGeom prst="roundRect">
            <a:avLst>
              <a:gd name="adj" fmla="val 29570"/>
            </a:avLst>
          </a:prstGeom>
          <a:solidFill>
            <a:srgbClr val="67A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Outbox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C1859BA4-D7BA-4063-0956-ADB2C67539A6}"/>
              </a:ext>
            </a:extLst>
          </p:cNvPr>
          <p:cNvSpPr/>
          <p:nvPr/>
        </p:nvSpPr>
        <p:spPr>
          <a:xfrm>
            <a:off x="5934188" y="4614126"/>
            <a:ext cx="2799261" cy="1651929"/>
          </a:xfrm>
          <a:prstGeom prst="roundRect">
            <a:avLst>
              <a:gd name="adj" fmla="val 29570"/>
            </a:avLst>
          </a:prstGeom>
          <a:solidFill>
            <a:srgbClr val="2A6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Outbox</a:t>
            </a:r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Processor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FD1E03A-F4ED-72F4-FE13-0A0F70D7E95B}"/>
              </a:ext>
            </a:extLst>
          </p:cNvPr>
          <p:cNvCxnSpPr>
            <a:cxnSpLocks/>
          </p:cNvCxnSpPr>
          <p:nvPr/>
        </p:nvCxnSpPr>
        <p:spPr>
          <a:xfrm>
            <a:off x="8168935" y="1979713"/>
            <a:ext cx="125027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Elemento grafico 14">
            <a:extLst>
              <a:ext uri="{FF2B5EF4-FFF2-40B4-BE49-F238E27FC236}">
                <a16:creationId xmlns:a16="http://schemas.microsoft.com/office/drawing/2014/main" id="{3B287685-FC39-A094-DCE7-17BDF812C3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3601148" y="2934700"/>
            <a:ext cx="497889" cy="316946"/>
          </a:xfrm>
          <a:prstGeom prst="rect">
            <a:avLst/>
          </a:prstGeom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242AA10-8B55-5E1D-D091-A20E6D48FDF5}"/>
              </a:ext>
            </a:extLst>
          </p:cNvPr>
          <p:cNvCxnSpPr>
            <a:cxnSpLocks/>
          </p:cNvCxnSpPr>
          <p:nvPr/>
        </p:nvCxnSpPr>
        <p:spPr>
          <a:xfrm flipH="1">
            <a:off x="8169305" y="2243873"/>
            <a:ext cx="114741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60C6D8F-B6DE-FF5F-7758-9064B31669E4}"/>
              </a:ext>
            </a:extLst>
          </p:cNvPr>
          <p:cNvSpPr txBox="1"/>
          <p:nvPr/>
        </p:nvSpPr>
        <p:spPr>
          <a:xfrm flipH="1">
            <a:off x="535220" y="3244334"/>
            <a:ext cx="135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Upsert</a:t>
            </a:r>
            <a:r>
              <a:rPr lang="it-IT"/>
              <a:t> Fund</a:t>
            </a:r>
            <a:endParaRPr lang="en-GB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9A443B7-DD84-BA5C-87F4-D8F8EBDEBD70}"/>
              </a:ext>
            </a:extLst>
          </p:cNvPr>
          <p:cNvSpPr txBox="1"/>
          <p:nvPr/>
        </p:nvSpPr>
        <p:spPr>
          <a:xfrm flipH="1">
            <a:off x="3089581" y="3216169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FundChanged</a:t>
            </a:r>
            <a:endParaRPr lang="en-GB"/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6030B7D1-E2BA-E030-EF34-38178BE27B64}"/>
              </a:ext>
            </a:extLst>
          </p:cNvPr>
          <p:cNvCxnSpPr>
            <a:cxnSpLocks/>
          </p:cNvCxnSpPr>
          <p:nvPr/>
        </p:nvCxnSpPr>
        <p:spPr>
          <a:xfrm>
            <a:off x="1847461" y="2696476"/>
            <a:ext cx="0" cy="1632928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10B26898-7325-1C41-5D65-CE8354AE56B1}"/>
              </a:ext>
            </a:extLst>
          </p:cNvPr>
          <p:cNvCxnSpPr>
            <a:cxnSpLocks/>
          </p:cNvCxnSpPr>
          <p:nvPr/>
        </p:nvCxnSpPr>
        <p:spPr>
          <a:xfrm>
            <a:off x="2677160" y="2675602"/>
            <a:ext cx="777240" cy="165380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18DB26D-B028-0924-EB8D-9A15A5EBB7D0}"/>
              </a:ext>
            </a:extLst>
          </p:cNvPr>
          <p:cNvCxnSpPr>
            <a:cxnSpLocks/>
          </p:cNvCxnSpPr>
          <p:nvPr/>
        </p:nvCxnSpPr>
        <p:spPr>
          <a:xfrm>
            <a:off x="4594844" y="5705650"/>
            <a:ext cx="125027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8044511-5DC0-0358-686D-CCC72D2EBA83}"/>
              </a:ext>
            </a:extLst>
          </p:cNvPr>
          <p:cNvCxnSpPr>
            <a:cxnSpLocks/>
          </p:cNvCxnSpPr>
          <p:nvPr/>
        </p:nvCxnSpPr>
        <p:spPr>
          <a:xfrm flipV="1">
            <a:off x="6954242" y="2734478"/>
            <a:ext cx="0" cy="175837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Elemento grafico 14">
            <a:extLst>
              <a:ext uri="{FF2B5EF4-FFF2-40B4-BE49-F238E27FC236}">
                <a16:creationId xmlns:a16="http://schemas.microsoft.com/office/drawing/2014/main" id="{10B46C22-2C01-37E3-C51D-AF0CC0B22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4968045" y="4993395"/>
            <a:ext cx="497889" cy="316946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D25130A0-154B-584B-5001-08666AAD47A0}"/>
              </a:ext>
            </a:extLst>
          </p:cNvPr>
          <p:cNvSpPr txBox="1"/>
          <p:nvPr/>
        </p:nvSpPr>
        <p:spPr>
          <a:xfrm flipH="1">
            <a:off x="4456478" y="5274864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FundChanged</a:t>
            </a:r>
            <a:endParaRPr lang="en-GB"/>
          </a:p>
        </p:txBody>
      </p:sp>
      <p:pic>
        <p:nvPicPr>
          <p:cNvPr id="65" name="Elemento grafico 14">
            <a:extLst>
              <a:ext uri="{FF2B5EF4-FFF2-40B4-BE49-F238E27FC236}">
                <a16:creationId xmlns:a16="http://schemas.microsoft.com/office/drawing/2014/main" id="{9D1118A7-5C99-28FE-6F40-54388CB2C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7571350" y="3419033"/>
            <a:ext cx="497889" cy="316946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8166701D-6CEA-FDB1-0955-69003CD2E5C0}"/>
              </a:ext>
            </a:extLst>
          </p:cNvPr>
          <p:cNvSpPr txBox="1"/>
          <p:nvPr/>
        </p:nvSpPr>
        <p:spPr>
          <a:xfrm flipH="1">
            <a:off x="7059783" y="3700502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FundChanged</a:t>
            </a:r>
            <a:endParaRPr lang="en-GB"/>
          </a:p>
        </p:txBody>
      </p:sp>
      <p:pic>
        <p:nvPicPr>
          <p:cNvPr id="67" name="Elemento grafico 14">
            <a:extLst>
              <a:ext uri="{FF2B5EF4-FFF2-40B4-BE49-F238E27FC236}">
                <a16:creationId xmlns:a16="http://schemas.microsoft.com/office/drawing/2014/main" id="{D9A310E2-39ED-EFFD-8F2A-1E7AC98B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8526142" y="1267278"/>
            <a:ext cx="497889" cy="316946"/>
          </a:xfrm>
          <a:prstGeom prst="rect">
            <a:avLst/>
          </a:prstGeom>
        </p:spPr>
      </p:pic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C3371299-74DE-D27B-BB19-8BE1DFF3F44C}"/>
              </a:ext>
            </a:extLst>
          </p:cNvPr>
          <p:cNvSpPr txBox="1"/>
          <p:nvPr/>
        </p:nvSpPr>
        <p:spPr>
          <a:xfrm flipH="1">
            <a:off x="8014575" y="1548747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FundChanged</a:t>
            </a:r>
            <a:endParaRPr lang="en-GB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D46D88C-81F8-A1E0-C26E-F2D0E7BD0F44}"/>
              </a:ext>
            </a:extLst>
          </p:cNvPr>
          <p:cNvSpPr txBox="1"/>
          <p:nvPr/>
        </p:nvSpPr>
        <p:spPr>
          <a:xfrm flipH="1">
            <a:off x="8526142" y="2259952"/>
            <a:ext cx="6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ACK</a:t>
            </a:r>
            <a:endParaRPr lang="en-GB"/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0AD420BE-16E7-19BC-35CB-2AC12DBABDB9}"/>
              </a:ext>
            </a:extLst>
          </p:cNvPr>
          <p:cNvSpPr txBox="1"/>
          <p:nvPr/>
        </p:nvSpPr>
        <p:spPr>
          <a:xfrm flipH="1">
            <a:off x="1466023" y="6137678"/>
            <a:ext cx="24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Database </a:t>
            </a:r>
            <a:r>
              <a:rPr lang="it-IT" err="1">
                <a:solidFill>
                  <a:schemeClr val="bg1"/>
                </a:solidFill>
              </a:rPr>
              <a:t>Transaction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45864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38DEFB6B-7758-494B-A656-654AA0CA8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579" y="1926654"/>
            <a:ext cx="11103040" cy="2160240"/>
          </a:xfrm>
        </p:spPr>
        <p:txBody>
          <a:bodyPr/>
          <a:lstStyle/>
          <a:p>
            <a:pPr algn="ctr"/>
            <a:r>
              <a:rPr lang="en-GB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57445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81746" y="6563285"/>
            <a:ext cx="3686299" cy="305943"/>
          </a:xfrm>
        </p:spPr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EXACTLY-ONCE PROCESSING</a:t>
            </a:r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34C25A7A-36BD-EBA0-3668-6263E02B4479}"/>
              </a:ext>
            </a:extLst>
          </p:cNvPr>
          <p:cNvSpPr/>
          <p:nvPr/>
        </p:nvSpPr>
        <p:spPr>
          <a:xfrm>
            <a:off x="7521065" y="4229558"/>
            <a:ext cx="4612716" cy="21336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B474BE3-60B0-5338-0783-4E71E3B3E6C8}"/>
              </a:ext>
            </a:extLst>
          </p:cNvPr>
          <p:cNvSpPr/>
          <p:nvPr/>
        </p:nvSpPr>
        <p:spPr>
          <a:xfrm>
            <a:off x="744753" y="1267278"/>
            <a:ext cx="2431988" cy="1376039"/>
          </a:xfrm>
          <a:prstGeom prst="roundRect">
            <a:avLst>
              <a:gd name="adj" fmla="val 29570"/>
            </a:avLst>
          </a:prstGeom>
          <a:solidFill>
            <a:srgbClr val="2A6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DigitalWallets</a:t>
            </a:r>
            <a:endParaRPr lang="it-IT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A4A8452C-5C72-EA58-8A82-E03368B1F68A}"/>
              </a:ext>
            </a:extLst>
          </p:cNvPr>
          <p:cNvSpPr/>
          <p:nvPr/>
        </p:nvSpPr>
        <p:spPr>
          <a:xfrm>
            <a:off x="3840323" y="1278381"/>
            <a:ext cx="3419318" cy="1376039"/>
          </a:xfrm>
          <a:prstGeom prst="roundRect">
            <a:avLst>
              <a:gd name="adj" fmla="val 2957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Message Broker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237E41DF-515E-B210-1400-BDCFA4C9E6F9}"/>
              </a:ext>
            </a:extLst>
          </p:cNvPr>
          <p:cNvSpPr/>
          <p:nvPr/>
        </p:nvSpPr>
        <p:spPr>
          <a:xfrm>
            <a:off x="9074028" y="1278381"/>
            <a:ext cx="2086252" cy="1376039"/>
          </a:xfrm>
          <a:prstGeom prst="roundRect">
            <a:avLst>
              <a:gd name="adj" fmla="val 29570"/>
            </a:avLst>
          </a:prstGeom>
          <a:solidFill>
            <a:srgbClr val="2A6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Carts</a:t>
            </a:r>
            <a:endParaRPr lang="it-IT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Service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9EFC337F-8C75-E7A8-1F99-977C294BBE74}"/>
              </a:ext>
            </a:extLst>
          </p:cNvPr>
          <p:cNvSpPr/>
          <p:nvPr/>
        </p:nvSpPr>
        <p:spPr>
          <a:xfrm>
            <a:off x="7674555" y="4404955"/>
            <a:ext cx="1639508" cy="1651929"/>
          </a:xfrm>
          <a:prstGeom prst="roundRect">
            <a:avLst>
              <a:gd name="adj" fmla="val 29570"/>
            </a:avLst>
          </a:prstGeom>
          <a:solidFill>
            <a:srgbClr val="67A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Entities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F794313A-C4EC-F30F-87B7-B35DE48DCADB}"/>
              </a:ext>
            </a:extLst>
          </p:cNvPr>
          <p:cNvSpPr/>
          <p:nvPr/>
        </p:nvSpPr>
        <p:spPr>
          <a:xfrm>
            <a:off x="9511783" y="4404955"/>
            <a:ext cx="2384904" cy="1651929"/>
          </a:xfrm>
          <a:prstGeom prst="roundRect">
            <a:avLst>
              <a:gd name="adj" fmla="val 29570"/>
            </a:avLst>
          </a:prstGeom>
          <a:solidFill>
            <a:srgbClr val="67A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Inbox</a:t>
            </a:r>
          </a:p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Deduplication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C1859BA4-D7BA-4063-0956-ADB2C67539A6}"/>
              </a:ext>
            </a:extLst>
          </p:cNvPr>
          <p:cNvSpPr/>
          <p:nvPr/>
        </p:nvSpPr>
        <p:spPr>
          <a:xfrm>
            <a:off x="457200" y="4554252"/>
            <a:ext cx="2799261" cy="1651929"/>
          </a:xfrm>
          <a:prstGeom prst="roundRect">
            <a:avLst>
              <a:gd name="adj" fmla="val 29570"/>
            </a:avLst>
          </a:prstGeom>
          <a:solidFill>
            <a:srgbClr val="2A6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it-IT" sz="2200" b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200" b="1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Messages</a:t>
            </a:r>
            <a:endParaRPr lang="en-GB" sz="2200" b="1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8FD1E03A-F4ED-72F4-FE13-0A0F70D7E95B}"/>
              </a:ext>
            </a:extLst>
          </p:cNvPr>
          <p:cNvCxnSpPr>
            <a:cxnSpLocks/>
          </p:cNvCxnSpPr>
          <p:nvPr/>
        </p:nvCxnSpPr>
        <p:spPr>
          <a:xfrm>
            <a:off x="7652894" y="1979713"/>
            <a:ext cx="1250272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D242AA10-8B55-5E1D-D091-A20E6D48FDF5}"/>
              </a:ext>
            </a:extLst>
          </p:cNvPr>
          <p:cNvCxnSpPr>
            <a:cxnSpLocks/>
          </p:cNvCxnSpPr>
          <p:nvPr/>
        </p:nvCxnSpPr>
        <p:spPr>
          <a:xfrm flipH="1">
            <a:off x="7653264" y="2243873"/>
            <a:ext cx="1147415" cy="0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660C6D8F-B6DE-FF5F-7758-9064B31669E4}"/>
              </a:ext>
            </a:extLst>
          </p:cNvPr>
          <p:cNvSpPr txBox="1"/>
          <p:nvPr/>
        </p:nvSpPr>
        <p:spPr>
          <a:xfrm flipH="1">
            <a:off x="535220" y="3244334"/>
            <a:ext cx="135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Upsert</a:t>
            </a:r>
            <a:r>
              <a:rPr lang="it-IT"/>
              <a:t> Fund</a:t>
            </a:r>
            <a:endParaRPr lang="en-GB"/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6030B7D1-E2BA-E030-EF34-38178BE27B64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1847461" y="2696476"/>
            <a:ext cx="9370" cy="1857776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18DB26D-B028-0924-EB8D-9A15A5EBB7D0}"/>
              </a:ext>
            </a:extLst>
          </p:cNvPr>
          <p:cNvCxnSpPr>
            <a:cxnSpLocks/>
          </p:cNvCxnSpPr>
          <p:nvPr/>
        </p:nvCxnSpPr>
        <p:spPr>
          <a:xfrm flipV="1">
            <a:off x="3367889" y="2696476"/>
            <a:ext cx="1901228" cy="262696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28044511-5DC0-0358-686D-CCC72D2EBA83}"/>
              </a:ext>
            </a:extLst>
          </p:cNvPr>
          <p:cNvCxnSpPr>
            <a:cxnSpLocks/>
          </p:cNvCxnSpPr>
          <p:nvPr/>
        </p:nvCxnSpPr>
        <p:spPr>
          <a:xfrm>
            <a:off x="10058400" y="2824681"/>
            <a:ext cx="23745" cy="1176951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3" name="Elemento grafico 14">
            <a:extLst>
              <a:ext uri="{FF2B5EF4-FFF2-40B4-BE49-F238E27FC236}">
                <a16:creationId xmlns:a16="http://schemas.microsoft.com/office/drawing/2014/main" id="{10B46C22-2C01-37E3-C51D-AF0CC0B222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5112250" y="3646595"/>
            <a:ext cx="497889" cy="316946"/>
          </a:xfrm>
          <a:prstGeom prst="rect">
            <a:avLst/>
          </a:prstGeom>
        </p:spPr>
      </p:pic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D25130A0-154B-584B-5001-08666AAD47A0}"/>
              </a:ext>
            </a:extLst>
          </p:cNvPr>
          <p:cNvSpPr txBox="1"/>
          <p:nvPr/>
        </p:nvSpPr>
        <p:spPr>
          <a:xfrm flipH="1">
            <a:off x="4600683" y="3928064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FundChanged</a:t>
            </a:r>
            <a:endParaRPr lang="en-GB"/>
          </a:p>
        </p:txBody>
      </p:sp>
      <p:pic>
        <p:nvPicPr>
          <p:cNvPr id="65" name="Elemento grafico 14">
            <a:extLst>
              <a:ext uri="{FF2B5EF4-FFF2-40B4-BE49-F238E27FC236}">
                <a16:creationId xmlns:a16="http://schemas.microsoft.com/office/drawing/2014/main" id="{9D1118A7-5C99-28FE-6F40-54388CB2C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10741614" y="3174098"/>
            <a:ext cx="497889" cy="316946"/>
          </a:xfrm>
          <a:prstGeom prst="rect">
            <a:avLst/>
          </a:prstGeom>
        </p:spPr>
      </p:pic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8166701D-6CEA-FDB1-0955-69003CD2E5C0}"/>
              </a:ext>
            </a:extLst>
          </p:cNvPr>
          <p:cNvSpPr txBox="1"/>
          <p:nvPr/>
        </p:nvSpPr>
        <p:spPr>
          <a:xfrm flipH="1">
            <a:off x="10230047" y="3455567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FundChanged</a:t>
            </a:r>
            <a:endParaRPr lang="en-GB"/>
          </a:p>
        </p:txBody>
      </p:sp>
      <p:pic>
        <p:nvPicPr>
          <p:cNvPr id="67" name="Elemento grafico 14">
            <a:extLst>
              <a:ext uri="{FF2B5EF4-FFF2-40B4-BE49-F238E27FC236}">
                <a16:creationId xmlns:a16="http://schemas.microsoft.com/office/drawing/2014/main" id="{D9A310E2-39ED-EFFD-8F2A-1E7AC98B84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7144" r="10374" b="10529"/>
          <a:stretch/>
        </p:blipFill>
        <p:spPr>
          <a:xfrm>
            <a:off x="8010101" y="1267278"/>
            <a:ext cx="497889" cy="316946"/>
          </a:xfrm>
          <a:prstGeom prst="rect">
            <a:avLst/>
          </a:prstGeom>
        </p:spPr>
      </p:pic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C3371299-74DE-D27B-BB19-8BE1DFF3F44C}"/>
              </a:ext>
            </a:extLst>
          </p:cNvPr>
          <p:cNvSpPr txBox="1"/>
          <p:nvPr/>
        </p:nvSpPr>
        <p:spPr>
          <a:xfrm flipH="1">
            <a:off x="7498534" y="1548747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FundChanged</a:t>
            </a:r>
            <a:endParaRPr lang="en-GB"/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D46D88C-81F8-A1E0-C26E-F2D0E7BD0F44}"/>
              </a:ext>
            </a:extLst>
          </p:cNvPr>
          <p:cNvSpPr txBox="1"/>
          <p:nvPr/>
        </p:nvSpPr>
        <p:spPr>
          <a:xfrm flipH="1">
            <a:off x="8010101" y="2259952"/>
            <a:ext cx="65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ACK</a:t>
            </a:r>
            <a:endParaRPr lang="en-GB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DEA08487-6B18-3F42-E1FF-07E3CC8F2EFF}"/>
              </a:ext>
            </a:extLst>
          </p:cNvPr>
          <p:cNvSpPr txBox="1"/>
          <p:nvPr/>
        </p:nvSpPr>
        <p:spPr>
          <a:xfrm flipH="1">
            <a:off x="8437280" y="6011641"/>
            <a:ext cx="24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Database </a:t>
            </a:r>
            <a:r>
              <a:rPr lang="it-IT" err="1">
                <a:solidFill>
                  <a:schemeClr val="bg1"/>
                </a:solidFill>
              </a:rPr>
              <a:t>Transaction</a:t>
            </a:r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31841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82CB7-AFBD-4410-BE4A-4B9A6816F8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350" y="5086350"/>
            <a:ext cx="9075127" cy="1090473"/>
          </a:xfrm>
        </p:spPr>
        <p:txBody>
          <a:bodyPr/>
          <a:lstStyle/>
          <a:p>
            <a:r>
              <a:rPr lang="en-US" err="1"/>
              <a:t>Iac</a:t>
            </a:r>
            <a:r>
              <a:rPr lang="en-US"/>
              <a:t> – Infrastructure as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77A56-224D-4A0B-A6BF-AF39147549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88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Iac</a:t>
            </a:r>
            <a:r>
              <a:rPr lang="en-GB"/>
              <a:t> – Infrastructure as code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52E15D-796F-7AC2-4735-7126D26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it-IT" b="0" i="0">
                <a:solidFill>
                  <a:srgbClr val="151515"/>
                </a:solidFill>
                <a:effectLst/>
                <a:latin typeface="RedHatText"/>
              </a:rPr>
              <a:t>Con Infrastructure as Code (IaC) intendiamo un approccio alla gestione e al provisioning dell'infrastruttura che avviene tramite codice anziché con processi manuali.</a:t>
            </a:r>
          </a:p>
          <a:p>
            <a:pPr marL="0" indent="0">
              <a:buNone/>
            </a:pPr>
            <a:endParaRPr lang="it-IT">
              <a:solidFill>
                <a:srgbClr val="151515"/>
              </a:solidFill>
              <a:latin typeface="RedHatText"/>
            </a:endParaRPr>
          </a:p>
          <a:p>
            <a:pPr marL="0" indent="0" algn="l">
              <a:buNone/>
            </a:pPr>
            <a:r>
              <a:rPr lang="it-IT" i="0">
                <a:solidFill>
                  <a:srgbClr val="151515"/>
                </a:solidFill>
                <a:effectLst/>
                <a:latin typeface="RedHatText"/>
              </a:rPr>
              <a:t>IaC aiuta la tua organizzazione a gestire le richieste dell'infrastruttura IT, offrendo coerenza e riducendo al tempo stesso gli errori e le configurazioni manuali.</a:t>
            </a:r>
          </a:p>
          <a:p>
            <a:pPr marL="0" indent="0" algn="l">
              <a:buNone/>
            </a:pPr>
            <a:endParaRPr lang="it-IT" i="0">
              <a:solidFill>
                <a:srgbClr val="151515"/>
              </a:solidFill>
              <a:effectLst/>
              <a:latin typeface="RedHatText"/>
            </a:endParaRPr>
          </a:p>
          <a:p>
            <a:pPr marL="0" indent="0" algn="l">
              <a:buNone/>
            </a:pPr>
            <a:r>
              <a:rPr lang="it-IT" b="1" i="0">
                <a:solidFill>
                  <a:srgbClr val="151515"/>
                </a:solidFill>
                <a:effectLst/>
                <a:latin typeface="var(--pfe-theme--font-family--heading,&quot;Red Hat Display&quot;,&quot;RedHatDisplay&quot;,&quot;Overpass&quot;,Overpass,Arial,sans-serif)"/>
              </a:rPr>
              <a:t>Vantaggi</a:t>
            </a:r>
          </a:p>
          <a:p>
            <a:pPr lvl="1"/>
            <a:r>
              <a:rPr lang="it-IT" b="0" i="0">
                <a:solidFill>
                  <a:srgbClr val="151515"/>
                </a:solidFill>
                <a:effectLst/>
                <a:latin typeface="var(--pfe-theme--font-family,&quot;Red Hat Text&quot;,&quot;RedHatText&quot;,&quot;Overpass&quot;,Overpass,Arial,sans-serif)"/>
              </a:rPr>
              <a:t>Riduzione dei costi, tempi di setup e configurazione molto più rapidi</a:t>
            </a:r>
          </a:p>
          <a:p>
            <a:pPr lvl="1"/>
            <a:r>
              <a:rPr lang="it-IT" b="0" i="0">
                <a:solidFill>
                  <a:srgbClr val="151515"/>
                </a:solidFill>
                <a:effectLst/>
                <a:latin typeface="var(--pfe-theme--font-family,&quot;Red Hat Text&quot;,&quot;RedHatText&quot;,&quot;Overpass&quot;,Overpass,Arial,sans-serif)"/>
              </a:rPr>
              <a:t>Accelerazione dei deployment</a:t>
            </a:r>
          </a:p>
          <a:p>
            <a:pPr lvl="1"/>
            <a:r>
              <a:rPr lang="it-IT" b="0" i="0">
                <a:solidFill>
                  <a:srgbClr val="151515"/>
                </a:solidFill>
                <a:effectLst/>
                <a:latin typeface="var(--pfe-theme--font-family,&quot;Red Hat Text&quot;,&quot;RedHatText&quot;,&quot;Overpass&quot;,Overpass,Arial,sans-serif)"/>
              </a:rPr>
              <a:t>Riduzione degli errori</a:t>
            </a:r>
          </a:p>
          <a:p>
            <a:pPr lvl="1"/>
            <a:r>
              <a:rPr lang="it-IT" b="0" i="0">
                <a:solidFill>
                  <a:srgbClr val="151515"/>
                </a:solidFill>
                <a:effectLst/>
                <a:latin typeface="var(--pfe-theme--font-family,&quot;Red Hat Text&quot;,&quot;RedHatText&quot;,&quot;Overpass&quot;,Overpass,Arial,sans-serif)"/>
              </a:rPr>
              <a:t>Infrastruttura più coerente</a:t>
            </a:r>
          </a:p>
          <a:p>
            <a:pPr lvl="1"/>
            <a:r>
              <a:rPr lang="it-IT" b="0" i="0">
                <a:solidFill>
                  <a:srgbClr val="151515"/>
                </a:solidFill>
                <a:effectLst/>
                <a:latin typeface="var(--pfe-theme--font-family,&quot;Red Hat Text&quot;,&quot;RedHatText&quot;,&quot;Overpass&quot;,Overpass,Arial,sans-serif)"/>
              </a:rPr>
              <a:t>Eliminazione delle alterazioni alla configurazione</a:t>
            </a:r>
          </a:p>
          <a:p>
            <a:pPr lvl="1"/>
            <a:r>
              <a:rPr lang="it-IT" b="0" i="0">
                <a:solidFill>
                  <a:srgbClr val="151515"/>
                </a:solidFill>
                <a:effectLst/>
                <a:latin typeface="var(--pfe-theme--font-family,&quot;Red Hat Text&quot;,&quot;RedHatText&quot;,&quot;Overpass&quot;,Overpass,Arial,sans-serif)"/>
              </a:rPr>
              <a:t>Esempi di strumenti IaC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0241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/>
              <a:t>Iac</a:t>
            </a:r>
            <a:r>
              <a:rPr lang="en-GB"/>
              <a:t> – Infrastructure as code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D52E15D-796F-7AC2-4735-7126D26AB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rgbClr val="151515"/>
                </a:solidFill>
                <a:latin typeface="RedHatText"/>
              </a:rPr>
              <a:t>Per questo meetup abbiamo utilizzato Bicep che è un linguaggio fornito da Microsoft per distribuire le risorse Azure in modo coerente nei vari ambienti di sviluppo.</a:t>
            </a:r>
          </a:p>
          <a:p>
            <a:pPr marL="0" indent="0">
              <a:buNone/>
            </a:pPr>
            <a:endParaRPr lang="it-IT">
              <a:solidFill>
                <a:srgbClr val="151515"/>
              </a:solidFill>
              <a:latin typeface="RedHatText"/>
            </a:endParaRPr>
          </a:p>
          <a:p>
            <a:pPr marL="0" indent="0">
              <a:buNone/>
            </a:pPr>
            <a:r>
              <a:rPr lang="it-IT">
                <a:solidFill>
                  <a:srgbClr val="151515"/>
                </a:solidFill>
                <a:latin typeface="RedHatText"/>
              </a:rPr>
              <a:t>Alcuni </a:t>
            </a:r>
            <a:r>
              <a:rPr lang="en-US">
                <a:solidFill>
                  <a:srgbClr val="151515"/>
                </a:solidFill>
                <a:latin typeface="RedHatText"/>
              </a:rPr>
              <a:t>“</a:t>
            </a:r>
            <a:r>
              <a:rPr lang="en-US" err="1">
                <a:solidFill>
                  <a:srgbClr val="151515"/>
                </a:solidFill>
                <a:latin typeface="RedHatText"/>
              </a:rPr>
              <a:t>linguaggi</a:t>
            </a:r>
            <a:r>
              <a:rPr lang="en-US">
                <a:solidFill>
                  <a:srgbClr val="151515"/>
                </a:solidFill>
                <a:latin typeface="RedHatText"/>
              </a:rPr>
              <a:t>/tool” </a:t>
            </a:r>
            <a:r>
              <a:rPr lang="en-US" err="1">
                <a:solidFill>
                  <a:srgbClr val="151515"/>
                </a:solidFill>
                <a:latin typeface="RedHatText"/>
              </a:rPr>
              <a:t>alternativi</a:t>
            </a:r>
            <a:r>
              <a:rPr lang="en-US">
                <a:solidFill>
                  <a:srgbClr val="151515"/>
                </a:solidFill>
                <a:latin typeface="RedHatText"/>
              </a:rPr>
              <a:t> a Bicep </a:t>
            </a:r>
            <a:r>
              <a:rPr lang="en-US" err="1">
                <a:solidFill>
                  <a:srgbClr val="151515"/>
                </a:solidFill>
                <a:latin typeface="RedHatText"/>
              </a:rPr>
              <a:t>utilizzati</a:t>
            </a:r>
            <a:r>
              <a:rPr lang="en-US">
                <a:solidFill>
                  <a:srgbClr val="151515"/>
                </a:solidFill>
                <a:latin typeface="RedHatText"/>
              </a:rPr>
              <a:t> per </a:t>
            </a:r>
            <a:r>
              <a:rPr lang="en-US" err="1">
                <a:solidFill>
                  <a:srgbClr val="151515"/>
                </a:solidFill>
                <a:latin typeface="RedHatText"/>
              </a:rPr>
              <a:t>IaC</a:t>
            </a:r>
            <a:r>
              <a:rPr lang="en-US">
                <a:solidFill>
                  <a:srgbClr val="151515"/>
                </a:solidFill>
                <a:latin typeface="RedHatText"/>
              </a:rPr>
              <a:t>:</a:t>
            </a:r>
          </a:p>
          <a:p>
            <a:pPr lvl="1"/>
            <a:r>
              <a:rPr lang="en-US">
                <a:solidFill>
                  <a:srgbClr val="151515"/>
                </a:solidFill>
                <a:latin typeface="RedHatText"/>
              </a:rPr>
              <a:t>Terraform</a:t>
            </a:r>
          </a:p>
          <a:p>
            <a:pPr lvl="1"/>
            <a:r>
              <a:rPr lang="en-US">
                <a:solidFill>
                  <a:srgbClr val="151515"/>
                </a:solidFill>
                <a:latin typeface="RedHatText"/>
              </a:rPr>
              <a:t>Ansible</a:t>
            </a:r>
          </a:p>
          <a:p>
            <a:pPr marL="0" indent="0">
              <a:buNone/>
            </a:pPr>
            <a:endParaRPr lang="it-IT">
              <a:solidFill>
                <a:srgbClr val="151515"/>
              </a:solidFill>
              <a:latin typeface="RedHatText"/>
            </a:endParaRPr>
          </a:p>
          <a:p>
            <a:pPr marL="0" indent="0">
              <a:buNone/>
            </a:pPr>
            <a:endParaRPr lang="it-IT" b="0" i="0">
              <a:solidFill>
                <a:srgbClr val="151515"/>
              </a:solidFill>
              <a:effectLst/>
              <a:latin typeface="RedHatText"/>
            </a:endParaRPr>
          </a:p>
          <a:p>
            <a:pPr marL="0" indent="0">
              <a:buNone/>
            </a:pPr>
            <a:endParaRPr lang="it-IT" b="0" i="0">
              <a:solidFill>
                <a:srgbClr val="151515"/>
              </a:solidFill>
              <a:effectLst/>
              <a:latin typeface="var(--pfe-theme--font-family,&quot;Red Hat Text&quot;,&quot;RedHatText&quot;,&quot;Overpass&quot;,Overpass,Arial,sans-serif)"/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74473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is publisher/subscriber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B88909A-65EF-442D-ACB6-9B42C3D57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Publish/Subscribe è pattern di </a:t>
            </a:r>
            <a:r>
              <a:rPr lang="en-US" err="1"/>
              <a:t>messaggistica</a:t>
            </a:r>
            <a:r>
              <a:rPr lang="en-US"/>
              <a:t> </a:t>
            </a:r>
            <a:r>
              <a:rPr lang="en-US" dirty="0"/>
              <a:t>di </a:t>
            </a:r>
            <a:r>
              <a:rPr lang="en-US" dirty="0" err="1"/>
              <a:t>comunicazione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diversi</a:t>
            </a:r>
            <a:r>
              <a:rPr lang="en-US" dirty="0"/>
              <a:t> “</a:t>
            </a:r>
            <a:r>
              <a:rPr lang="en-US" dirty="0" err="1"/>
              <a:t>oggetti</a:t>
            </a:r>
            <a:r>
              <a:rPr lang="en-US"/>
              <a:t>” dove il publisher </a:t>
            </a:r>
            <a:r>
              <a:rPr lang="en-US" err="1"/>
              <a:t>pubblica</a:t>
            </a:r>
            <a:r>
              <a:rPr lang="en-US"/>
              <a:t> </a:t>
            </a:r>
            <a:r>
              <a:rPr lang="en-US" err="1"/>
              <a:t>messaggi</a:t>
            </a:r>
            <a:r>
              <a:rPr lang="en-US"/>
              <a:t> verso un message broker senza </a:t>
            </a:r>
            <a:r>
              <a:rPr lang="en-US" err="1"/>
              <a:t>curarsi</a:t>
            </a:r>
            <a:r>
              <a:rPr lang="en-US"/>
              <a:t> di chi </a:t>
            </a:r>
            <a:r>
              <a:rPr lang="en-US" err="1"/>
              <a:t>prenderà</a:t>
            </a:r>
            <a:r>
              <a:rPr lang="en-US"/>
              <a:t> in carico il </a:t>
            </a:r>
            <a:r>
              <a:rPr lang="en-US" err="1"/>
              <a:t>messaggi</a:t>
            </a:r>
            <a:r>
              <a:rPr lang="en-US"/>
              <a:t> </a:t>
            </a:r>
            <a:r>
              <a:rPr lang="en-US" err="1"/>
              <a:t>inviati</a:t>
            </a:r>
            <a:r>
              <a:rPr lang="en-US"/>
              <a:t>, </a:t>
            </a:r>
            <a:r>
              <a:rPr lang="en-US" err="1"/>
              <a:t>dall’altra</a:t>
            </a:r>
            <a:r>
              <a:rPr lang="en-US"/>
              <a:t> parte abbiamo I subscribers </a:t>
            </a:r>
            <a:r>
              <a:rPr lang="en-US" err="1"/>
              <a:t>collegati</a:t>
            </a:r>
            <a:r>
              <a:rPr lang="en-US"/>
              <a:t> al message </a:t>
            </a:r>
            <a:r>
              <a:rPr lang="en-US" err="1"/>
              <a:t>brocker</a:t>
            </a:r>
            <a:r>
              <a:rPr lang="en-US"/>
              <a:t>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sottoscrivono</a:t>
            </a:r>
            <a:r>
              <a:rPr lang="en-US"/>
              <a:t> </a:t>
            </a:r>
            <a:r>
              <a:rPr lang="en-US" err="1"/>
              <a:t>alla</a:t>
            </a:r>
            <a:r>
              <a:rPr lang="en-US"/>
              <a:t> </a:t>
            </a:r>
            <a:r>
              <a:rPr lang="en-US" err="1"/>
              <a:t>ricezione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messaggi</a:t>
            </a:r>
            <a:r>
              <a:rPr lang="en-US"/>
              <a:t> </a:t>
            </a:r>
            <a:r>
              <a:rPr lang="en-US" err="1"/>
              <a:t>pubblicati</a:t>
            </a:r>
            <a:r>
              <a:rPr lang="en-US"/>
              <a:t> </a:t>
            </a:r>
            <a:r>
              <a:rPr lang="en-US" err="1"/>
              <a:t>dai</a:t>
            </a:r>
            <a:r>
              <a:rPr lang="en-US"/>
              <a:t> publisher.</a:t>
            </a:r>
          </a:p>
          <a:p>
            <a:endParaRPr lang="en-US"/>
          </a:p>
          <a:p>
            <a:r>
              <a:rPr lang="en-US" err="1"/>
              <a:t>Questo</a:t>
            </a:r>
            <a:r>
              <a:rPr lang="en-US"/>
              <a:t> tipo di </a:t>
            </a:r>
            <a:r>
              <a:rPr lang="en-US" err="1"/>
              <a:t>approccio</a:t>
            </a:r>
            <a:r>
              <a:rPr lang="en-US"/>
              <a:t> </a:t>
            </a:r>
            <a:r>
              <a:rPr lang="en-US" err="1"/>
              <a:t>permette</a:t>
            </a:r>
            <a:r>
              <a:rPr lang="en-US"/>
              <a:t> </a:t>
            </a:r>
            <a:r>
              <a:rPr lang="en-US" err="1"/>
              <a:t>una</a:t>
            </a:r>
            <a:r>
              <a:rPr lang="en-US"/>
              <a:t> </a:t>
            </a:r>
            <a:r>
              <a:rPr lang="en-US" err="1"/>
              <a:t>comunicazione</a:t>
            </a:r>
            <a:r>
              <a:rPr lang="en-US"/>
              <a:t> </a:t>
            </a:r>
            <a:r>
              <a:rPr lang="en-US" err="1"/>
              <a:t>asincrona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</a:t>
            </a:r>
            <a:r>
              <a:rPr lang="en-US" err="1"/>
              <a:t>diversi</a:t>
            </a:r>
            <a:r>
              <a:rPr lang="en-US"/>
              <a:t> </a:t>
            </a:r>
            <a:r>
              <a:rPr lang="en-US" err="1"/>
              <a:t>servizi</a:t>
            </a:r>
            <a:r>
              <a:rPr lang="en-US"/>
              <a:t>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</p:spTree>
    <p:extLst>
      <p:ext uri="{BB962C8B-B14F-4D97-AF65-F5344CB8AC3E}">
        <p14:creationId xmlns:p14="http://schemas.microsoft.com/office/powerpoint/2010/main" val="382531484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82873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B529A-DC72-4F6D-82D6-C1D09C4CAB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Brokers Comparison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2E4C8-242A-4BB5-947A-F635E27ED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251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44F3CA-E363-FF46-9C67-94E066970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Principal Message brokers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F5B9D1A-C801-9540-864B-E9D48DE9C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9592"/>
            <a:ext cx="5400000" cy="4720408"/>
          </a:xfrm>
        </p:spPr>
        <p:txBody>
          <a:bodyPr/>
          <a:lstStyle/>
          <a:p>
            <a:r>
              <a:rPr lang="en-GB"/>
              <a:t>Azure Service Bus</a:t>
            </a:r>
          </a:p>
          <a:p>
            <a:r>
              <a:rPr lang="en-GB"/>
              <a:t>RabbitMQ</a:t>
            </a:r>
          </a:p>
          <a:p>
            <a:r>
              <a:rPr lang="en-GB"/>
              <a:t>Kafka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204EC2-7304-DB43-B096-E74C257B0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7CDA2C-678D-BC42-836F-0F1E334094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C81D2468-0F8C-49E6-AE83-AE3A37C6A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79" y="3780000"/>
            <a:ext cx="3811352" cy="1905676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47C2068-5518-4A8F-8FDB-67DCC38015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6667"/>
          <a:stretch/>
        </p:blipFill>
        <p:spPr>
          <a:xfrm>
            <a:off x="6230524" y="1791729"/>
            <a:ext cx="1162737" cy="1007706"/>
          </a:xfr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E5D1222-FE09-4C25-852E-5469680056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86" y="2799435"/>
            <a:ext cx="3922453" cy="14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47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smtClean="0"/>
              <a:pPr>
                <a:spcAft>
                  <a:spcPts val="600"/>
                </a:spcAft>
                <a:defRPr/>
              </a:pPr>
              <a:t>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8528399" cy="907200"/>
          </a:xfrm>
        </p:spPr>
        <p:txBody>
          <a:bodyPr anchor="ctr">
            <a:normAutofit/>
          </a:bodyPr>
          <a:lstStyle/>
          <a:p>
            <a:r>
              <a:rPr lang="en-GB"/>
              <a:t>Brokers Comparison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BC2E104-5D7E-E30A-531F-A81956517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1535113"/>
            <a:ext cx="7185171" cy="639762"/>
          </a:xfrm>
        </p:spPr>
        <p:txBody>
          <a:bodyPr/>
          <a:lstStyle/>
          <a:p>
            <a:r>
              <a:rPr lang="en-US" err="1"/>
              <a:t>Scegliere</a:t>
            </a:r>
            <a:r>
              <a:rPr lang="en-US"/>
              <a:t> il message broker </a:t>
            </a:r>
            <a:r>
              <a:rPr lang="en-US" err="1"/>
              <a:t>corretto</a:t>
            </a:r>
            <a:r>
              <a:rPr lang="en-US"/>
              <a:t>…</a:t>
            </a:r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B9C806AE-30BF-1DDE-9C74-C7418524EC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11277600" cy="3951288"/>
          </a:xfrm>
        </p:spPr>
        <p:txBody>
          <a:bodyPr/>
          <a:lstStyle/>
          <a:p>
            <a:pPr marL="0" indent="0">
              <a:buNone/>
            </a:pPr>
            <a:r>
              <a:rPr lang="en-US" err="1"/>
              <a:t>Quando</a:t>
            </a:r>
            <a:r>
              <a:rPr lang="en-US"/>
              <a:t>, </a:t>
            </a:r>
            <a:r>
              <a:rPr lang="en-US" err="1"/>
              <a:t>durante</a:t>
            </a:r>
            <a:r>
              <a:rPr lang="en-US"/>
              <a:t> un </a:t>
            </a:r>
            <a:r>
              <a:rPr lang="en-US" err="1"/>
              <a:t>analisi</a:t>
            </a:r>
            <a:r>
              <a:rPr lang="en-US"/>
              <a:t>, </a:t>
            </a:r>
            <a:r>
              <a:rPr lang="en-US" err="1"/>
              <a:t>si</a:t>
            </a:r>
            <a:r>
              <a:rPr lang="en-US"/>
              <a:t> decide di </a:t>
            </a:r>
            <a:r>
              <a:rPr lang="en-US" err="1"/>
              <a:t>mettere</a:t>
            </a:r>
            <a:r>
              <a:rPr lang="en-US"/>
              <a:t> in </a:t>
            </a:r>
            <a:r>
              <a:rPr lang="en-US" err="1"/>
              <a:t>gioco</a:t>
            </a:r>
            <a:r>
              <a:rPr lang="en-US"/>
              <a:t> </a:t>
            </a:r>
            <a:r>
              <a:rPr lang="en-US" err="1"/>
              <a:t>l’uso</a:t>
            </a:r>
            <a:r>
              <a:rPr lang="en-US"/>
              <a:t> di un message broker per </a:t>
            </a:r>
            <a:r>
              <a:rPr lang="en-US" err="1"/>
              <a:t>eseguire</a:t>
            </a:r>
            <a:r>
              <a:rPr lang="en-US"/>
              <a:t> le </a:t>
            </a:r>
            <a:r>
              <a:rPr lang="en-US" err="1"/>
              <a:t>nostre</a:t>
            </a:r>
            <a:r>
              <a:rPr lang="en-US"/>
              <a:t> </a:t>
            </a:r>
            <a:r>
              <a:rPr lang="en-US" err="1"/>
              <a:t>operazioni</a:t>
            </a:r>
            <a:r>
              <a:rPr lang="en-US"/>
              <a:t> </a:t>
            </a:r>
            <a:r>
              <a:rPr lang="en-US" err="1"/>
              <a:t>asincrone</a:t>
            </a:r>
            <a:r>
              <a:rPr lang="en-US"/>
              <a:t> </a:t>
            </a:r>
            <a:r>
              <a:rPr lang="en-US" err="1"/>
              <a:t>tra</a:t>
            </a:r>
            <a:r>
              <a:rPr lang="en-US"/>
              <a:t> I </a:t>
            </a:r>
            <a:r>
              <a:rPr lang="en-US" err="1"/>
              <a:t>nostri</a:t>
            </a:r>
            <a:r>
              <a:rPr lang="en-US"/>
              <a:t> </a:t>
            </a:r>
            <a:r>
              <a:rPr lang="en-US" err="1"/>
              <a:t>servizi</a:t>
            </a:r>
            <a:r>
              <a:rPr lang="en-US"/>
              <a:t>, </a:t>
            </a:r>
            <a:r>
              <a:rPr lang="en-US" err="1"/>
              <a:t>bisogna</a:t>
            </a:r>
            <a:r>
              <a:rPr lang="en-US"/>
              <a:t> </a:t>
            </a:r>
            <a:r>
              <a:rPr lang="en-US" err="1"/>
              <a:t>considerare</a:t>
            </a:r>
            <a:r>
              <a:rPr lang="en-US"/>
              <a:t> un </a:t>
            </a:r>
            <a:r>
              <a:rPr lang="en-US" err="1"/>
              <a:t>paio</a:t>
            </a:r>
            <a:r>
              <a:rPr lang="en-US"/>
              <a:t> di </a:t>
            </a:r>
            <a:r>
              <a:rPr lang="en-US" err="1"/>
              <a:t>punti</a:t>
            </a:r>
            <a:r>
              <a:rPr lang="en-US"/>
              <a:t> </a:t>
            </a:r>
            <a:r>
              <a:rPr lang="en-US" err="1"/>
              <a:t>importanti</a:t>
            </a:r>
            <a:r>
              <a:rPr lang="en-US"/>
              <a:t>:</a:t>
            </a:r>
          </a:p>
          <a:p>
            <a:pPr marL="0" indent="0">
              <a:buNone/>
            </a:pP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/>
              <a:t>Broker Scale: </a:t>
            </a:r>
            <a:r>
              <a:rPr lang="en-US" err="1"/>
              <a:t>considarare</a:t>
            </a:r>
            <a:r>
              <a:rPr lang="en-US"/>
              <a:t> il </a:t>
            </a:r>
            <a:r>
              <a:rPr lang="en-US" err="1"/>
              <a:t>numero</a:t>
            </a:r>
            <a:r>
              <a:rPr lang="en-US"/>
              <a:t> di </a:t>
            </a:r>
            <a:r>
              <a:rPr lang="en-US" err="1"/>
              <a:t>messaggi</a:t>
            </a:r>
            <a:r>
              <a:rPr lang="en-US"/>
              <a:t> </a:t>
            </a:r>
            <a:r>
              <a:rPr lang="en-US" err="1"/>
              <a:t>inviati</a:t>
            </a:r>
            <a:r>
              <a:rPr lang="en-US"/>
              <a:t> </a:t>
            </a:r>
            <a:r>
              <a:rPr lang="en-US" err="1"/>
              <a:t>ogni</a:t>
            </a:r>
            <a:r>
              <a:rPr lang="en-US"/>
              <a:t> secondo </a:t>
            </a:r>
            <a:r>
              <a:rPr lang="en-US" err="1"/>
              <a:t>nel</a:t>
            </a:r>
            <a:r>
              <a:rPr lang="en-US"/>
              <a:t> Sistema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Persistency: </a:t>
            </a:r>
            <a:r>
              <a:rPr lang="en-US" err="1"/>
              <a:t>capacità</a:t>
            </a:r>
            <a:r>
              <a:rPr lang="en-US"/>
              <a:t> di </a:t>
            </a:r>
            <a:r>
              <a:rPr lang="en-US" err="1"/>
              <a:t>persistere</a:t>
            </a:r>
            <a:r>
              <a:rPr lang="en-US"/>
              <a:t> I </a:t>
            </a:r>
            <a:r>
              <a:rPr lang="en-US" err="1"/>
              <a:t>messaggi</a:t>
            </a:r>
            <a:endParaRPr lang="en-US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Processing Order</a:t>
            </a:r>
            <a:r>
              <a:rPr lang="en-US"/>
              <a:t>: </a:t>
            </a:r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dell’ordine</a:t>
            </a:r>
            <a:r>
              <a:rPr lang="en-US" dirty="0"/>
              <a:t> </a:t>
            </a:r>
            <a:r>
              <a:rPr lang="en-US"/>
              <a:t>di </a:t>
            </a:r>
            <a:r>
              <a:rPr lang="en-US" dirty="0" err="1"/>
              <a:t>processamento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6451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 descr="Logo&#10;&#10;Description automatically generated">
            <a:extLst>
              <a:ext uri="{FF2B5EF4-FFF2-40B4-BE49-F238E27FC236}">
                <a16:creationId xmlns:a16="http://schemas.microsoft.com/office/drawing/2014/main" id="{B627A374-E3CB-4861-82A3-52D7078FD0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800" y="2423250"/>
            <a:ext cx="5400000" cy="2011499"/>
          </a:xfrm>
          <a:noFill/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smtClean="0"/>
              <a:pPr>
                <a:spcAft>
                  <a:spcPts val="600"/>
                </a:spcAft>
                <a:defRPr/>
              </a:pPr>
              <a:t>6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8528399" cy="907200"/>
          </a:xfrm>
        </p:spPr>
        <p:txBody>
          <a:bodyPr anchor="ctr">
            <a:normAutofit/>
          </a:bodyPr>
          <a:lstStyle/>
          <a:p>
            <a:r>
              <a:rPr lang="en-GB"/>
              <a:t>Brokers Comparison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BC2E104-5D7E-E30A-531F-A81956517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6195270" cy="639762"/>
          </a:xfrm>
        </p:spPr>
        <p:txBody>
          <a:bodyPr/>
          <a:lstStyle/>
          <a:p>
            <a:r>
              <a:rPr lang="en-US"/>
              <a:t>RabbitMQ</a:t>
            </a:r>
            <a:r>
              <a:rPr lang="en-GB"/>
              <a:t> – A couple of Key Features</a:t>
            </a:r>
            <a:endParaRPr lang="en-US"/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B9C806AE-30BF-1DDE-9C74-C7418524EC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 fontScale="92500" lnSpcReduction="20000"/>
          </a:bodyPr>
          <a:lstStyle/>
          <a:p>
            <a:r>
              <a:rPr lang="en-US" sz="2000"/>
              <a:t>In base alle </a:t>
            </a:r>
            <a:r>
              <a:rPr lang="en-US" sz="2000" err="1"/>
              <a:t>risorse</a:t>
            </a:r>
            <a:r>
              <a:rPr lang="en-US" sz="2000"/>
              <a:t> e </a:t>
            </a:r>
            <a:r>
              <a:rPr lang="en-US" sz="2000" err="1"/>
              <a:t>configuazione</a:t>
            </a:r>
            <a:r>
              <a:rPr lang="en-US" sz="2000"/>
              <a:t> </a:t>
            </a:r>
            <a:r>
              <a:rPr lang="en-US" sz="2000" err="1"/>
              <a:t>si</a:t>
            </a:r>
            <a:r>
              <a:rPr lang="en-US" sz="2000"/>
              <a:t> </a:t>
            </a:r>
            <a:r>
              <a:rPr lang="en-US" sz="2000" err="1"/>
              <a:t>può</a:t>
            </a:r>
            <a:r>
              <a:rPr lang="en-US" sz="2000"/>
              <a:t> </a:t>
            </a:r>
            <a:r>
              <a:rPr lang="en-US" sz="2000" err="1"/>
              <a:t>arrivare</a:t>
            </a:r>
            <a:r>
              <a:rPr lang="en-US" sz="2000"/>
              <a:t> </a:t>
            </a:r>
            <a:r>
              <a:rPr lang="en-US" sz="2000" err="1"/>
              <a:t>intorno</a:t>
            </a:r>
            <a:r>
              <a:rPr lang="en-US" sz="2000"/>
              <a:t> ai 50k </a:t>
            </a:r>
            <a:r>
              <a:rPr lang="en-US" sz="2000" err="1"/>
              <a:t>messaggi</a:t>
            </a:r>
            <a:r>
              <a:rPr lang="en-US" sz="2000"/>
              <a:t> al secondo</a:t>
            </a:r>
          </a:p>
          <a:p>
            <a:r>
              <a:rPr lang="en-US" sz="2000"/>
              <a:t>Open-source project</a:t>
            </a:r>
          </a:p>
          <a:p>
            <a:r>
              <a:rPr lang="en-US" sz="2000"/>
              <a:t>Scalable and </a:t>
            </a:r>
            <a:r>
              <a:rPr lang="en-US" sz="2000" err="1"/>
              <a:t>Flexyble</a:t>
            </a:r>
            <a:r>
              <a:rPr lang="en-US" sz="2000"/>
              <a:t>, ci sono </a:t>
            </a:r>
            <a:r>
              <a:rPr lang="en-US" sz="2000" err="1"/>
              <a:t>numerosi</a:t>
            </a:r>
            <a:r>
              <a:rPr lang="en-US" sz="2000"/>
              <a:t> plugin </a:t>
            </a:r>
            <a:r>
              <a:rPr lang="en-US" sz="2000" err="1"/>
              <a:t>aggiuntivi</a:t>
            </a:r>
            <a:r>
              <a:rPr lang="en-US" sz="2000"/>
              <a:t> per </a:t>
            </a:r>
            <a:r>
              <a:rPr lang="en-US" sz="2000" err="1"/>
              <a:t>poter</a:t>
            </a:r>
            <a:r>
              <a:rPr lang="en-US" sz="2000"/>
              <a:t> </a:t>
            </a:r>
            <a:r>
              <a:rPr lang="en-US" sz="2000" err="1"/>
              <a:t>configurare</a:t>
            </a:r>
            <a:r>
              <a:rPr lang="en-US" sz="2000"/>
              <a:t> RabbitMQ secondo le </a:t>
            </a:r>
            <a:r>
              <a:rPr lang="en-US" sz="2000" err="1"/>
              <a:t>proprie</a:t>
            </a:r>
            <a:r>
              <a:rPr lang="en-US" sz="2000"/>
              <a:t> </a:t>
            </a:r>
            <a:r>
              <a:rPr lang="en-US" sz="2000" err="1"/>
              <a:t>esigenze</a:t>
            </a:r>
            <a:r>
              <a:rPr lang="en-US" sz="2000"/>
              <a:t>.</a:t>
            </a:r>
          </a:p>
          <a:p>
            <a:r>
              <a:rPr lang="en-US" sz="2000"/>
              <a:t>Management UI</a:t>
            </a:r>
          </a:p>
          <a:p>
            <a:r>
              <a:rPr lang="en-US" sz="2000"/>
              <a:t>Clustering: </a:t>
            </a:r>
            <a:r>
              <a:rPr lang="en-US" sz="2000" err="1"/>
              <a:t>possibilità</a:t>
            </a:r>
            <a:r>
              <a:rPr lang="en-US" sz="2000"/>
              <a:t> di </a:t>
            </a:r>
            <a:r>
              <a:rPr lang="en-US" sz="2000" err="1"/>
              <a:t>clusterizzare</a:t>
            </a:r>
            <a:r>
              <a:rPr lang="en-US" sz="2000"/>
              <a:t> piu server </a:t>
            </a:r>
            <a:r>
              <a:rPr lang="en-US" sz="2000" err="1"/>
              <a:t>insieme</a:t>
            </a:r>
            <a:r>
              <a:rPr lang="en-US" sz="2000"/>
              <a:t> e </a:t>
            </a:r>
            <a:r>
              <a:rPr lang="en-US" sz="2000" err="1"/>
              <a:t>formare</a:t>
            </a:r>
            <a:r>
              <a:rPr lang="en-US" sz="2000"/>
              <a:t> un </a:t>
            </a:r>
            <a:r>
              <a:rPr lang="en-US" sz="2000" err="1"/>
              <a:t>singolo</a:t>
            </a:r>
            <a:r>
              <a:rPr lang="en-US" sz="2000"/>
              <a:t> broker</a:t>
            </a:r>
            <a:br>
              <a:rPr lang="en-US" sz="2000"/>
            </a:br>
            <a:br>
              <a:rPr lang="en-US" sz="2000"/>
            </a:br>
            <a:r>
              <a:rPr lang="en-US" sz="2000"/>
              <a:t>….</a:t>
            </a:r>
          </a:p>
          <a:p>
            <a:endParaRPr lang="en-US" sz="2000"/>
          </a:p>
          <a:p>
            <a:pPr marL="0" indent="0">
              <a:buNone/>
            </a:pPr>
            <a:r>
              <a:rPr lang="en-US" sz="2000"/>
              <a:t>Rabbit </a:t>
            </a:r>
            <a:r>
              <a:rPr lang="en-US" sz="2000" err="1"/>
              <a:t>supporta</a:t>
            </a:r>
            <a:r>
              <a:rPr lang="en-US" sz="2000"/>
              <a:t> tutti I </a:t>
            </a:r>
            <a:r>
              <a:rPr lang="en-US" sz="2000" err="1"/>
              <a:t>linguaggi</a:t>
            </a:r>
            <a:r>
              <a:rPr lang="en-US" sz="2000"/>
              <a:t> di </a:t>
            </a:r>
            <a:r>
              <a:rPr lang="en-US" sz="2000" err="1"/>
              <a:t>sviluppo</a:t>
            </a:r>
            <a:r>
              <a:rPr lang="en-US" sz="2000"/>
              <a:t> piu </a:t>
            </a:r>
            <a:r>
              <a:rPr lang="en-US" sz="2000" err="1"/>
              <a:t>usati</a:t>
            </a:r>
            <a:r>
              <a:rPr lang="en-US" sz="2000"/>
              <a:t> come Python, Java, .NET, PHP, Ruby, </a:t>
            </a:r>
            <a:r>
              <a:rPr lang="en-US" sz="2000" err="1"/>
              <a:t>Javascript</a:t>
            </a:r>
            <a:r>
              <a:rPr lang="en-US" sz="2000"/>
              <a:t>, Go.</a:t>
            </a:r>
          </a:p>
        </p:txBody>
      </p:sp>
    </p:spTree>
    <p:extLst>
      <p:ext uri="{BB962C8B-B14F-4D97-AF65-F5344CB8AC3E}">
        <p14:creationId xmlns:p14="http://schemas.microsoft.com/office/powerpoint/2010/main" val="167745742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B627A374-E3CB-4861-82A3-52D7078FD0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74100" y="2423250"/>
            <a:ext cx="4022998" cy="2011499"/>
          </a:xfrm>
          <a:noFill/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smtClean="0"/>
              <a:pPr>
                <a:spcAft>
                  <a:spcPts val="600"/>
                </a:spcAft>
                <a:defRPr/>
              </a:pPr>
              <a:t>7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8528399" cy="907200"/>
          </a:xfrm>
        </p:spPr>
        <p:txBody>
          <a:bodyPr anchor="ctr">
            <a:normAutofit/>
          </a:bodyPr>
          <a:lstStyle/>
          <a:p>
            <a:r>
              <a:rPr lang="en-GB"/>
              <a:t>Brokers Comparison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BC2E104-5D7E-E30A-531F-A81956517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1535113"/>
            <a:ext cx="7160004" cy="639762"/>
          </a:xfrm>
        </p:spPr>
        <p:txBody>
          <a:bodyPr/>
          <a:lstStyle/>
          <a:p>
            <a:r>
              <a:rPr lang="en-US"/>
              <a:t>Apache </a:t>
            </a:r>
            <a:r>
              <a:rPr lang="en-US" err="1"/>
              <a:t>kafka</a:t>
            </a:r>
            <a:r>
              <a:rPr lang="en-US"/>
              <a:t> </a:t>
            </a:r>
            <a:r>
              <a:rPr lang="en-GB"/>
              <a:t>– A couple of Key Features</a:t>
            </a:r>
            <a:endParaRPr lang="en-US"/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B9C806AE-30BF-1DDE-9C74-C7418524EC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 fontScale="92500" lnSpcReduction="10000"/>
          </a:bodyPr>
          <a:lstStyle/>
          <a:p>
            <a:r>
              <a:rPr lang="en-US" sz="2000" err="1"/>
              <a:t>Può</a:t>
            </a:r>
            <a:r>
              <a:rPr lang="en-US" sz="2000"/>
              <a:t> </a:t>
            </a:r>
            <a:r>
              <a:rPr lang="en-US" sz="2000" err="1"/>
              <a:t>arrivare</a:t>
            </a:r>
            <a:r>
              <a:rPr lang="en-US" sz="2000"/>
              <a:t> a gestire piu di un </a:t>
            </a:r>
            <a:r>
              <a:rPr lang="en-US" sz="2000" err="1"/>
              <a:t>milione</a:t>
            </a:r>
            <a:r>
              <a:rPr lang="en-US" sz="2000"/>
              <a:t> di </a:t>
            </a:r>
            <a:r>
              <a:rPr lang="en-US" sz="2000" err="1"/>
              <a:t>messaggi</a:t>
            </a:r>
            <a:r>
              <a:rPr lang="en-US" sz="2000"/>
              <a:t> al secondo</a:t>
            </a:r>
          </a:p>
          <a:p>
            <a:r>
              <a:rPr lang="en-US" sz="2000"/>
              <a:t>Durability: </a:t>
            </a:r>
            <a:r>
              <a:rPr lang="en-US" sz="2000" err="1"/>
              <a:t>kafka</a:t>
            </a:r>
            <a:r>
              <a:rPr lang="en-US" sz="2000"/>
              <a:t> </a:t>
            </a:r>
            <a:r>
              <a:rPr lang="en-US" sz="2000" err="1"/>
              <a:t>persiste</a:t>
            </a:r>
            <a:r>
              <a:rPr lang="en-US" sz="2000"/>
              <a:t> I </a:t>
            </a:r>
            <a:r>
              <a:rPr lang="en-US" sz="2000" err="1"/>
              <a:t>messaggi</a:t>
            </a:r>
            <a:r>
              <a:rPr lang="en-US" sz="2000"/>
              <a:t> </a:t>
            </a:r>
            <a:r>
              <a:rPr lang="en-US" sz="2000" err="1"/>
              <a:t>su</a:t>
            </a:r>
            <a:r>
              <a:rPr lang="en-US" sz="2000"/>
              <a:t> disco</a:t>
            </a:r>
          </a:p>
          <a:p>
            <a:r>
              <a:rPr lang="en-US" sz="2000"/>
              <a:t>Scalability: </a:t>
            </a:r>
            <a:r>
              <a:rPr lang="en-US" sz="2000" err="1"/>
              <a:t>kafka</a:t>
            </a:r>
            <a:r>
              <a:rPr lang="en-US" sz="2000"/>
              <a:t> </a:t>
            </a:r>
            <a:r>
              <a:rPr lang="en-US" sz="2000" err="1"/>
              <a:t>permetter</a:t>
            </a:r>
            <a:r>
              <a:rPr lang="en-US" sz="2000"/>
              <a:t> di </a:t>
            </a:r>
            <a:r>
              <a:rPr lang="en-US" sz="2000" err="1"/>
              <a:t>scalare</a:t>
            </a:r>
            <a:r>
              <a:rPr lang="en-US" sz="2000"/>
              <a:t> </a:t>
            </a:r>
            <a:r>
              <a:rPr lang="en-US" sz="2000" err="1"/>
              <a:t>facilmente</a:t>
            </a:r>
            <a:r>
              <a:rPr lang="en-US" sz="2000"/>
              <a:t> con zero downtime</a:t>
            </a:r>
          </a:p>
          <a:p>
            <a:r>
              <a:rPr lang="en-US" sz="2000" err="1"/>
              <a:t>Processamento</a:t>
            </a:r>
            <a:r>
              <a:rPr lang="en-US" sz="2000"/>
              <a:t> </a:t>
            </a:r>
            <a:r>
              <a:rPr lang="en-US" sz="2000" err="1"/>
              <a:t>dei</a:t>
            </a:r>
            <a:r>
              <a:rPr lang="en-US" sz="2000"/>
              <a:t> </a:t>
            </a:r>
            <a:r>
              <a:rPr lang="en-US" sz="2000" err="1"/>
              <a:t>messaggi</a:t>
            </a:r>
            <a:r>
              <a:rPr lang="en-US" sz="2000"/>
              <a:t> in </a:t>
            </a:r>
            <a:r>
              <a:rPr lang="en-US" sz="2000" err="1"/>
              <a:t>ordine</a:t>
            </a:r>
            <a:r>
              <a:rPr lang="en-US" sz="2000"/>
              <a:t> di </a:t>
            </a:r>
            <a:r>
              <a:rPr lang="en-US" sz="2000" err="1"/>
              <a:t>arrivo</a:t>
            </a:r>
            <a:r>
              <a:rPr lang="en-US" sz="2000"/>
              <a:t> </a:t>
            </a:r>
            <a:r>
              <a:rPr lang="en-US" sz="2000" err="1"/>
              <a:t>garantendo</a:t>
            </a:r>
            <a:r>
              <a:rPr lang="en-US" sz="2000"/>
              <a:t> </a:t>
            </a:r>
            <a:r>
              <a:rPr lang="en-US" sz="2000" err="1"/>
              <a:t>cosi</a:t>
            </a:r>
            <a:r>
              <a:rPr lang="en-US" sz="2000"/>
              <a:t> la </a:t>
            </a:r>
            <a:r>
              <a:rPr lang="en-US" sz="2000" err="1"/>
              <a:t>sequenzialita</a:t>
            </a:r>
            <a:r>
              <a:rPr lang="en-US" sz="2000"/>
              <a:t> </a:t>
            </a:r>
            <a:r>
              <a:rPr lang="en-US" sz="2000" err="1"/>
              <a:t>delle</a:t>
            </a:r>
            <a:r>
              <a:rPr lang="en-US" sz="2000"/>
              <a:t> </a:t>
            </a:r>
            <a:r>
              <a:rPr lang="en-US" sz="2000" err="1"/>
              <a:t>operazioni</a:t>
            </a:r>
            <a:r>
              <a:rPr lang="en-US" sz="2000"/>
              <a:t> da </a:t>
            </a:r>
            <a:r>
              <a:rPr lang="en-US" sz="2000" err="1"/>
              <a:t>eseguire</a:t>
            </a:r>
            <a:r>
              <a:rPr lang="en-US" sz="2000"/>
              <a:t>.</a:t>
            </a:r>
            <a:br>
              <a:rPr lang="en-US" sz="2000"/>
            </a:br>
            <a:br>
              <a:rPr lang="en-US" sz="2000"/>
            </a:br>
            <a:r>
              <a:rPr lang="en-US" sz="2000"/>
              <a:t>….</a:t>
            </a:r>
            <a:br>
              <a:rPr lang="en-US" sz="2000"/>
            </a:br>
            <a:endParaRPr lang="en-US" sz="2000"/>
          </a:p>
          <a:p>
            <a:pPr marL="0" indent="0">
              <a:buNone/>
            </a:pPr>
            <a:r>
              <a:rPr lang="en-US" sz="2000"/>
              <a:t>Kafka </a:t>
            </a:r>
            <a:r>
              <a:rPr lang="en-US" sz="2000" err="1"/>
              <a:t>supporta</a:t>
            </a:r>
            <a:r>
              <a:rPr lang="en-US" sz="2000"/>
              <a:t> tutti I </a:t>
            </a:r>
            <a:r>
              <a:rPr lang="en-US" sz="2000" err="1"/>
              <a:t>linguaggi</a:t>
            </a:r>
            <a:r>
              <a:rPr lang="en-US" sz="2000"/>
              <a:t> di </a:t>
            </a:r>
            <a:r>
              <a:rPr lang="en-US" sz="2000" err="1"/>
              <a:t>sviluppo</a:t>
            </a:r>
            <a:r>
              <a:rPr lang="en-US" sz="2000"/>
              <a:t> piu </a:t>
            </a:r>
            <a:r>
              <a:rPr lang="en-US" sz="2000" err="1"/>
              <a:t>usati</a:t>
            </a:r>
            <a:r>
              <a:rPr lang="en-US" sz="2000"/>
              <a:t> come Python, Java, C/C++, .NET, PHP, Ruby, </a:t>
            </a:r>
            <a:r>
              <a:rPr lang="en-US" sz="2000" err="1"/>
              <a:t>Javascript</a:t>
            </a:r>
            <a:r>
              <a:rPr lang="en-US" sz="2000"/>
              <a:t>, Go.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139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B627A374-E3CB-4861-82A3-52D7078FD0F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1514" y="2423250"/>
            <a:ext cx="2011499" cy="2011499"/>
          </a:xfrm>
          <a:noFill/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459415" y="6216798"/>
            <a:ext cx="459249" cy="30594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85D77248-F92F-47C9-97FD-9CF7B39594FC}" type="slidenum">
              <a:rPr lang="en-GB" smtClean="0"/>
              <a:pPr>
                <a:spcAft>
                  <a:spcPts val="600"/>
                </a:spcAft>
                <a:defRPr/>
              </a:pPr>
              <a:t>8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52301" y="6266055"/>
            <a:ext cx="3686299" cy="305943"/>
          </a:xfrm>
        </p:spPr>
        <p:txBody>
          <a:bodyPr wrap="square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7324"/>
            <a:ext cx="8528399" cy="907200"/>
          </a:xfrm>
        </p:spPr>
        <p:txBody>
          <a:bodyPr anchor="ctr">
            <a:normAutofit/>
          </a:bodyPr>
          <a:lstStyle/>
          <a:p>
            <a:r>
              <a:rPr lang="en-GB"/>
              <a:t>Brokers Comparison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1BC2E104-5D7E-E30A-531F-A81956517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199" y="1535113"/>
            <a:ext cx="8183461" cy="639762"/>
          </a:xfrm>
        </p:spPr>
        <p:txBody>
          <a:bodyPr/>
          <a:lstStyle/>
          <a:p>
            <a:r>
              <a:rPr lang="en-US"/>
              <a:t>Azure service bus </a:t>
            </a:r>
            <a:r>
              <a:rPr lang="en-GB"/>
              <a:t>– A couple of Key Features</a:t>
            </a:r>
            <a:endParaRPr lang="en-US"/>
          </a:p>
        </p:txBody>
      </p:sp>
      <p:sp>
        <p:nvSpPr>
          <p:cNvPr id="32" name="Content Placeholder 7">
            <a:extLst>
              <a:ext uri="{FF2B5EF4-FFF2-40B4-BE49-F238E27FC236}">
                <a16:creationId xmlns:a16="http://schemas.microsoft.com/office/drawing/2014/main" id="{B9C806AE-30BF-1DDE-9C74-C7418524EC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" y="2174875"/>
            <a:ext cx="5400000" cy="3951288"/>
          </a:xfrm>
        </p:spPr>
        <p:txBody>
          <a:bodyPr>
            <a:normAutofit/>
          </a:bodyPr>
          <a:lstStyle/>
          <a:p>
            <a:r>
              <a:rPr lang="en-US" sz="2000"/>
              <a:t>FIFO (first-in first-out): </a:t>
            </a:r>
            <a:r>
              <a:rPr lang="en-US" sz="2000" err="1"/>
              <a:t>configurando</a:t>
            </a:r>
            <a:r>
              <a:rPr lang="en-US" sz="2000"/>
              <a:t> le session </a:t>
            </a:r>
            <a:r>
              <a:rPr lang="en-US" sz="2000" err="1"/>
              <a:t>permette</a:t>
            </a:r>
            <a:r>
              <a:rPr lang="en-US" sz="2000"/>
              <a:t> di </a:t>
            </a:r>
            <a:r>
              <a:rPr lang="en-US" sz="2000" err="1"/>
              <a:t>utilizzare</a:t>
            </a:r>
            <a:r>
              <a:rPr lang="en-US" sz="2000"/>
              <a:t> </a:t>
            </a:r>
            <a:r>
              <a:rPr lang="en-US" sz="2000" err="1"/>
              <a:t>l’approccio</a:t>
            </a:r>
            <a:r>
              <a:rPr lang="en-US" sz="2000"/>
              <a:t> FIFO</a:t>
            </a:r>
          </a:p>
          <a:p>
            <a:r>
              <a:rPr lang="en-US" sz="2000"/>
              <a:t>Dead Lettering: dead letter queue dove </a:t>
            </a:r>
            <a:r>
              <a:rPr lang="en-US" sz="2000" err="1"/>
              <a:t>vengono</a:t>
            </a:r>
            <a:r>
              <a:rPr lang="en-US" sz="2000"/>
              <a:t> </a:t>
            </a:r>
            <a:r>
              <a:rPr lang="en-US" sz="2000" err="1"/>
              <a:t>salvati</a:t>
            </a:r>
            <a:r>
              <a:rPr lang="en-US" sz="2000"/>
              <a:t> I </a:t>
            </a:r>
            <a:r>
              <a:rPr lang="en-US" sz="2000" err="1"/>
              <a:t>messaggi</a:t>
            </a:r>
            <a:r>
              <a:rPr lang="en-US" sz="2000"/>
              <a:t> non </a:t>
            </a:r>
            <a:r>
              <a:rPr lang="en-US" sz="2000" err="1"/>
              <a:t>ricevuti</a:t>
            </a:r>
            <a:r>
              <a:rPr lang="en-US" sz="2000"/>
              <a:t> </a:t>
            </a:r>
            <a:r>
              <a:rPr lang="en-US" sz="2000" err="1"/>
              <a:t>dai</a:t>
            </a:r>
            <a:r>
              <a:rPr lang="en-US" sz="2000"/>
              <a:t> </a:t>
            </a:r>
            <a:r>
              <a:rPr lang="en-US" sz="2000" err="1"/>
              <a:t>sottoscrittori</a:t>
            </a:r>
            <a:r>
              <a:rPr lang="en-US" sz="2000"/>
              <a:t> o </a:t>
            </a:r>
            <a:r>
              <a:rPr lang="en-US" sz="2000" err="1"/>
              <a:t>andati</a:t>
            </a:r>
            <a:r>
              <a:rPr lang="en-US" sz="2000"/>
              <a:t> in </a:t>
            </a:r>
            <a:r>
              <a:rPr lang="en-US" sz="2000" err="1"/>
              <a:t>errore</a:t>
            </a:r>
            <a:r>
              <a:rPr lang="en-US" sz="2000"/>
              <a:t> </a:t>
            </a:r>
            <a:r>
              <a:rPr lang="en-US" sz="2000" err="1"/>
              <a:t>durante</a:t>
            </a:r>
            <a:r>
              <a:rPr lang="en-US" sz="2000"/>
              <a:t> </a:t>
            </a:r>
            <a:r>
              <a:rPr lang="en-US" sz="2000" err="1"/>
              <a:t>l’elaborazione</a:t>
            </a:r>
            <a:br>
              <a:rPr lang="en-US" sz="2000"/>
            </a:br>
            <a:br>
              <a:rPr lang="en-US" sz="2000"/>
            </a:br>
            <a:r>
              <a:rPr lang="en-US" sz="2000"/>
              <a:t>….</a:t>
            </a:r>
            <a:br>
              <a:rPr lang="en-US" sz="2000"/>
            </a:br>
            <a:endParaRPr lang="en-US" sz="2000"/>
          </a:p>
          <a:p>
            <a:pPr marL="0" indent="0">
              <a:buNone/>
            </a:pPr>
            <a:r>
              <a:rPr lang="en-US" sz="2000" err="1"/>
              <a:t>Auzure</a:t>
            </a:r>
            <a:r>
              <a:rPr lang="en-US" sz="2000"/>
              <a:t> Service Bus </a:t>
            </a:r>
            <a:r>
              <a:rPr lang="en-US" sz="2000" err="1"/>
              <a:t>supporta</a:t>
            </a:r>
            <a:r>
              <a:rPr lang="en-US" sz="2000"/>
              <a:t> tutti I </a:t>
            </a:r>
            <a:r>
              <a:rPr lang="en-US" sz="2000" err="1"/>
              <a:t>linguaggi</a:t>
            </a:r>
            <a:r>
              <a:rPr lang="en-US" sz="2000"/>
              <a:t> di </a:t>
            </a:r>
            <a:r>
              <a:rPr lang="en-US" sz="2000" err="1"/>
              <a:t>sviluppo</a:t>
            </a:r>
            <a:r>
              <a:rPr lang="en-US" sz="2000"/>
              <a:t> piu </a:t>
            </a:r>
            <a:r>
              <a:rPr lang="en-US" sz="2000" err="1"/>
              <a:t>usati</a:t>
            </a:r>
            <a:r>
              <a:rPr lang="en-US" sz="2000"/>
              <a:t> come Python, Java, C/C++, .NET, PHP, Ruby, </a:t>
            </a:r>
            <a:r>
              <a:rPr lang="en-US" sz="2000" err="1"/>
              <a:t>Javascript</a:t>
            </a:r>
            <a:r>
              <a:rPr lang="en-US" sz="2000"/>
              <a:t>, Go.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3143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22C5260-392A-49B8-9064-E30E4D808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One-to-many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31EA1E9-5594-BB47-BDDF-E4F731CE56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5D77248-F92F-47C9-97FD-9CF7B39594FC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29DCF8-1295-CF40-8414-4616A2A560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Copyright MSC Mediterranean Shipping Company SA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A211BF-5F34-854F-9097-A10DA13A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Message broker model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6BC149E-3178-44CF-87B5-BC94336D68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One-to-one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CAB106-598C-CC0D-1F7F-D756A78AE2B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1475509" y="2174875"/>
            <a:ext cx="3364057" cy="3951288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3B1E5DD-A8CF-F96D-60A5-556FB855094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282493" y="2174875"/>
            <a:ext cx="3534101" cy="3951288"/>
          </a:xfrm>
        </p:spPr>
      </p:pic>
    </p:spTree>
    <p:extLst>
      <p:ext uri="{BB962C8B-B14F-4D97-AF65-F5344CB8AC3E}">
        <p14:creationId xmlns:p14="http://schemas.microsoft.com/office/powerpoint/2010/main" val="45886248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sc_2019">
  <a:themeElements>
    <a:clrScheme name="MSC 2021">
      <a:dk1>
        <a:sysClr val="windowText" lastClr="000000"/>
      </a:dk1>
      <a:lt1>
        <a:srgbClr val="FFFFFF"/>
      </a:lt1>
      <a:dk2>
        <a:srgbClr val="8B8178"/>
      </a:dk2>
      <a:lt2>
        <a:srgbClr val="FFFFFF"/>
      </a:lt2>
      <a:accent1>
        <a:srgbClr val="EED484"/>
      </a:accent1>
      <a:accent2>
        <a:srgbClr val="1B365D"/>
      </a:accent2>
      <a:accent3>
        <a:srgbClr val="135193"/>
      </a:accent3>
      <a:accent4>
        <a:srgbClr val="8E9FBC"/>
      </a:accent4>
      <a:accent5>
        <a:srgbClr val="325854"/>
      </a:accent5>
      <a:accent6>
        <a:srgbClr val="A6192E"/>
      </a:accent6>
      <a:hlink>
        <a:srgbClr val="ACA39A"/>
      </a:hlink>
      <a:folHlink>
        <a:srgbClr val="BFBFBF"/>
      </a:folHlink>
    </a:clrScheme>
    <a:fontScheme name="MSC">
      <a:majorFont>
        <a:latin typeface="Arial Black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sc_ppt_global_template_2021.pptx" id="{56F4EB4B-AA8D-4392-8FB8-9434B5217823}" vid="{438FAAF9-F502-4ED7-A1A0-81476D2766A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002EA1DB775A4FA6F7BB52F1C88102" ma:contentTypeVersion="7" ma:contentTypeDescription="Create a new document." ma:contentTypeScope="" ma:versionID="62c73a3113b616c6eaa62eff06148718">
  <xsd:schema xmlns:xsd="http://www.w3.org/2001/XMLSchema" xmlns:xs="http://www.w3.org/2001/XMLSchema" xmlns:p="http://schemas.microsoft.com/office/2006/metadata/properties" xmlns:ns2="681f894f-8520-4b02-9de5-cc212d6c21d6" targetNamespace="http://schemas.microsoft.com/office/2006/metadata/properties" ma:root="true" ma:fieldsID="465187b4d94310c3b8e3280f6d98e1d8" ns2:_="">
    <xsd:import namespace="681f894f-8520-4b02-9de5-cc212d6c21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1f894f-8520-4b02-9de5-cc212d6c21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594365-09A9-40CB-A76B-EFE7B7F775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56256C-DCE8-41F2-AAF7-93B1038B89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1f894f-8520-4b02-9de5-cc212d6c21d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D2C927-5A81-4FA4-B665-F19D810C980C}">
  <ds:schemaRefs>
    <ds:schemaRef ds:uri="http://purl.org/dc/dcmitype/"/>
    <ds:schemaRef ds:uri="681f894f-8520-4b02-9de5-cc212d6c21d6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msc_ppt_global_template</Template>
  <TotalTime>0</TotalTime>
  <Words>892</Words>
  <Application>Microsoft Office PowerPoint</Application>
  <PresentationFormat>Widescreen</PresentationFormat>
  <Paragraphs>176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Arial Black</vt:lpstr>
      <vt:lpstr>Calibri</vt:lpstr>
      <vt:lpstr>RedHatText</vt:lpstr>
      <vt:lpstr>Segoe UI</vt:lpstr>
      <vt:lpstr>var(--pfe-theme--font-family,"Red Hat Text","RedHatText","Overpass",Overpass,Arial,sans-serif)</vt:lpstr>
      <vt:lpstr>var(--pfe-theme--font-family--heading,"Red Hat Display","RedHatDisplay","Overpass",Overpass,Arial,sans-serif)</vt:lpstr>
      <vt:lpstr>msc_2019</vt:lpstr>
      <vt:lpstr>Publisher – subscriber</vt:lpstr>
      <vt:lpstr>What is publisher/subscriber</vt:lpstr>
      <vt:lpstr>Brokers Comparison </vt:lpstr>
      <vt:lpstr>Principal Message brokers</vt:lpstr>
      <vt:lpstr>Brokers Comparison</vt:lpstr>
      <vt:lpstr>Brokers Comparison</vt:lpstr>
      <vt:lpstr>Brokers Comparison</vt:lpstr>
      <vt:lpstr>Brokers Comparison</vt:lpstr>
      <vt:lpstr>Message broker model</vt:lpstr>
      <vt:lpstr>Microservices communication</vt:lpstr>
      <vt:lpstr>MESSAGE DELIVERY MODE</vt:lpstr>
      <vt:lpstr>Two armies Problem – part 1</vt:lpstr>
      <vt:lpstr>Two armies Problem– part 2</vt:lpstr>
      <vt:lpstr>OUTBOX TRANSACTIONAL PATTERN</vt:lpstr>
      <vt:lpstr>DEMO</vt:lpstr>
      <vt:lpstr>EXACTLY-ONCE PROCESSING</vt:lpstr>
      <vt:lpstr>Iac – Infrastructure as code</vt:lpstr>
      <vt:lpstr>Iac – Infrastructure as code </vt:lpstr>
      <vt:lpstr>Iac – Infrastructure as code </vt:lpstr>
      <vt:lpstr>PowerPoint Presentation</vt:lpstr>
    </vt:vector>
  </TitlesOfParts>
  <Company>MSC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Publisher – subscriber patter</dc:title>
  <dc:creator>Andrea Dutto (MSC Technology Italia)</dc:creator>
  <cp:lastModifiedBy>Vito Poeta (MSC Technology Italia)</cp:lastModifiedBy>
  <cp:revision>1</cp:revision>
  <dcterms:created xsi:type="dcterms:W3CDTF">2022-04-12T08:27:03Z</dcterms:created>
  <dcterms:modified xsi:type="dcterms:W3CDTF">2022-06-10T10:15:13Z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0x010100AB002EA1DB775A4FA6F7BB52F1C88102</vt:lpwstr>
  </property>
  <property fmtid="{D5CDD505-2E9C-101B-9397-08002B2CF9AE}" pid="3" name="MSIP_Label_fc24caf1-31f7-40c1-bde0-ca915f0156e3_Enabled">
    <vt:lpwstr>true</vt:lpwstr>
  </property>
  <property fmtid="{D5CDD505-2E9C-101B-9397-08002B2CF9AE}" pid="4" name="MSIP_Label_fc24caf1-31f7-40c1-bde0-ca915f0156e3_SetDate">
    <vt:lpwstr>2022-04-12T08:34:01Z</vt:lpwstr>
  </property>
  <property fmtid="{D5CDD505-2E9C-101B-9397-08002B2CF9AE}" pid="5" name="MSIP_Label_fc24caf1-31f7-40c1-bde0-ca915f0156e3_Method">
    <vt:lpwstr>Standard</vt:lpwstr>
  </property>
  <property fmtid="{D5CDD505-2E9C-101B-9397-08002B2CF9AE}" pid="6" name="MSIP_Label_fc24caf1-31f7-40c1-bde0-ca915f0156e3_Name">
    <vt:lpwstr>Internal</vt:lpwstr>
  </property>
  <property fmtid="{D5CDD505-2E9C-101B-9397-08002B2CF9AE}" pid="7" name="MSIP_Label_fc24caf1-31f7-40c1-bde0-ca915f0156e3_SiteId">
    <vt:lpwstr>088e9b00-ffd0-458e-bfa1-acf4c596d3cb</vt:lpwstr>
  </property>
  <property fmtid="{D5CDD505-2E9C-101B-9397-08002B2CF9AE}" pid="8" name="MSIP_Label_fc24caf1-31f7-40c1-bde0-ca915f0156e3_ActionId">
    <vt:lpwstr>25841163-1610-4d2f-837a-17f67eb21635</vt:lpwstr>
  </property>
  <property fmtid="{D5CDD505-2E9C-101B-9397-08002B2CF9AE}" pid="9" name="MSIP_Label_fc24caf1-31f7-40c1-bde0-ca915f0156e3_ContentBits">
    <vt:lpwstr>2</vt:lpwstr>
  </property>
</Properties>
</file>